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DF9"/>
          </a:solidFill>
        </a:fill>
      </a:tcStyle>
    </a:wholeTbl>
    <a:band2H>
      <a:tcTxStyle b="def" i="def"/>
      <a:tcStyle>
        <a:tcBdr/>
        <a:fill>
          <a:solidFill>
            <a:srgbClr val="FFFE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ACA"/>
          </a:solidFill>
        </a:fill>
      </a:tcStyle>
    </a:wholeTbl>
    <a:band2H>
      <a:tcTxStyle b="def" i="def"/>
      <a:tcStyle>
        <a:tcBdr/>
        <a:fill>
          <a:solidFill>
            <a:srgbClr val="FEED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BDB"/>
          </a:solidFill>
        </a:fill>
      </a:tcStyle>
    </a:wholeTbl>
    <a:band2H>
      <a:tcTxStyle b="def" i="def"/>
      <a:tcStyle>
        <a:tcBdr/>
        <a:fill>
          <a:solidFill>
            <a:srgbClr val="FDEE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Arial"/>
      </a:defRPr>
    </a:lvl1pPr>
    <a:lvl2pPr indent="228600" defTabSz="2438400" latinLnBrk="0">
      <a:defRPr sz="3600">
        <a:latin typeface="+mn-lt"/>
        <a:ea typeface="+mn-ea"/>
        <a:cs typeface="+mn-cs"/>
        <a:sym typeface="Arial"/>
      </a:defRPr>
    </a:lvl2pPr>
    <a:lvl3pPr indent="457200" defTabSz="2438400" latinLnBrk="0">
      <a:defRPr sz="3600">
        <a:latin typeface="+mn-lt"/>
        <a:ea typeface="+mn-ea"/>
        <a:cs typeface="+mn-cs"/>
        <a:sym typeface="Arial"/>
      </a:defRPr>
    </a:lvl3pPr>
    <a:lvl4pPr indent="685800" defTabSz="2438400" latinLnBrk="0">
      <a:defRPr sz="3600">
        <a:latin typeface="+mn-lt"/>
        <a:ea typeface="+mn-ea"/>
        <a:cs typeface="+mn-cs"/>
        <a:sym typeface="Arial"/>
      </a:defRPr>
    </a:lvl4pPr>
    <a:lvl5pPr indent="914400" defTabSz="2438400" latinLnBrk="0">
      <a:defRPr sz="3600">
        <a:latin typeface="+mn-lt"/>
        <a:ea typeface="+mn-ea"/>
        <a:cs typeface="+mn-cs"/>
        <a:sym typeface="Arial"/>
      </a:defRPr>
    </a:lvl5pPr>
    <a:lvl6pPr indent="1143000" defTabSz="2438400" latinLnBrk="0">
      <a:defRPr sz="3600">
        <a:latin typeface="+mn-lt"/>
        <a:ea typeface="+mn-ea"/>
        <a:cs typeface="+mn-cs"/>
        <a:sym typeface="Arial"/>
      </a:defRPr>
    </a:lvl6pPr>
    <a:lvl7pPr indent="1371600" defTabSz="2438400" latinLnBrk="0">
      <a:defRPr sz="3600">
        <a:latin typeface="+mn-lt"/>
        <a:ea typeface="+mn-ea"/>
        <a:cs typeface="+mn-cs"/>
        <a:sym typeface="Arial"/>
      </a:defRPr>
    </a:lvl7pPr>
    <a:lvl8pPr indent="1600200" defTabSz="2438400" latinLnBrk="0">
      <a:defRPr sz="3600">
        <a:latin typeface="+mn-lt"/>
        <a:ea typeface="+mn-ea"/>
        <a:cs typeface="+mn-cs"/>
        <a:sym typeface="Arial"/>
      </a:defRPr>
    </a:lvl8pPr>
    <a:lvl9pPr indent="1828800" defTabSz="2438400" latinLnBrk="0">
      <a:defRPr sz="36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-1" y="266"/>
            <a:ext cx="24384001" cy="4564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" name="Google Shape;11;p2"/>
          <p:cNvSpPr/>
          <p:nvPr/>
        </p:nvSpPr>
        <p:spPr>
          <a:xfrm>
            <a:off x="1711823" y="9593333"/>
            <a:ext cx="1040801" cy="1"/>
          </a:xfrm>
          <a:prstGeom prst="line">
            <a:avLst/>
          </a:prstGeom>
          <a:ln w="762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 anchor="b"/>
          <a:lstStyle>
            <a:lvl1pPr>
              <a:defRPr sz="10200">
                <a:solidFill>
                  <a:srgbClr val="FFFFFF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367199" y="10241703"/>
            <a:ext cx="21649601" cy="2100001"/>
          </a:xfrm>
          <a:prstGeom prst="rect">
            <a:avLst/>
          </a:prstGeom>
        </p:spPr>
        <p:txBody>
          <a:bodyPr/>
          <a:lstStyle>
            <a:lvl1pPr marL="914400" indent="-800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1pPr>
            <a:lvl2pPr marL="914400" indent="-3175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2pPr>
            <a:lvl3pPr marL="914400" indent="1397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3pPr>
            <a:lvl4pPr marL="914400" indent="5969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4pPr>
            <a:lvl5pPr marL="914400" indent="1054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23173089" y="12552007"/>
            <a:ext cx="883333" cy="8160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831199" y="2772399"/>
            <a:ext cx="22721602" cy="5616801"/>
          </a:xfrm>
          <a:prstGeom prst="rect">
            <a:avLst/>
          </a:prstGeom>
        </p:spPr>
        <p:txBody>
          <a:bodyPr anchor="b"/>
          <a:lstStyle>
            <a:lvl1pPr algn="ctr">
              <a:defRPr sz="37200">
                <a:solidFill>
                  <a:srgbClr val="000000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831199" y="8609133"/>
            <a:ext cx="22721602" cy="3468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56;p13"/>
          <p:cNvSpPr/>
          <p:nvPr/>
        </p:nvSpPr>
        <p:spPr>
          <a:xfrm>
            <a:off x="-1" y="266"/>
            <a:ext cx="24384001" cy="4564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" name="Google Shape;57;p13"/>
          <p:cNvSpPr/>
          <p:nvPr/>
        </p:nvSpPr>
        <p:spPr>
          <a:xfrm>
            <a:off x="1711823" y="9593333"/>
            <a:ext cx="1040801" cy="1"/>
          </a:xfrm>
          <a:prstGeom prst="line">
            <a:avLst/>
          </a:prstGeom>
          <a:ln w="762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 anchor="b"/>
          <a:lstStyle>
            <a:lvl1pPr>
              <a:defRPr sz="10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1367199" y="10241703"/>
            <a:ext cx="21649601" cy="2100001"/>
          </a:xfrm>
          <a:prstGeom prst="rect">
            <a:avLst/>
          </a:prstGeom>
        </p:spPr>
        <p:txBody>
          <a:bodyPr/>
          <a:lstStyle>
            <a:lvl1pPr marL="914400" indent="-800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1pPr>
            <a:lvl2pPr marL="914400" indent="-3175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2pPr>
            <a:lvl3pPr marL="914400" indent="1397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3pPr>
            <a:lvl4pPr marL="914400" indent="5969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4pPr>
            <a:lvl5pPr marL="914400" indent="1054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6;p3"/>
          <p:cNvSpPr/>
          <p:nvPr/>
        </p:nvSpPr>
        <p:spPr>
          <a:xfrm>
            <a:off x="1711823" y="9593333"/>
            <a:ext cx="1040801" cy="1"/>
          </a:xfrm>
          <a:prstGeom prst="line">
            <a:avLst/>
          </a:prstGeom>
          <a:ln w="76200">
            <a:solidFill>
              <a:srgbClr val="26A69A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 anchor="b"/>
          <a:lstStyle>
            <a:lvl1pPr>
              <a:defRPr sz="16000">
                <a:solidFill>
                  <a:schemeClr val="accent1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831199" y="3124466"/>
            <a:ext cx="10666401" cy="9059201"/>
          </a:xfrm>
          <a:prstGeom prst="rect">
            <a:avLst/>
          </a:prstGeom>
        </p:spPr>
        <p:txBody>
          <a:bodyPr/>
          <a:lstStyle>
            <a:lvl1pPr marL="956128" indent="-816428">
              <a:buSzPts val="3600"/>
              <a:defRPr sz="3600"/>
            </a:lvl1pPr>
            <a:lvl2pPr marL="1524000" indent="-914400">
              <a:buSzPts val="3600"/>
              <a:defRPr sz="3600"/>
            </a:lvl2pPr>
            <a:lvl3pPr marL="1981200" indent="-914400">
              <a:buSzPts val="3600"/>
              <a:defRPr sz="3600"/>
            </a:lvl3pPr>
            <a:lvl4pPr marL="2438400" indent="-914400">
              <a:buSzPts val="3600"/>
              <a:defRPr sz="3600"/>
            </a:lvl4pPr>
            <a:lvl5pPr marL="2895600" indent="-914400">
              <a:buSzPts val="3600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27;p5"/>
          <p:cNvSpPr txBox="1"/>
          <p:nvPr>
            <p:ph type="body" sz="half" idx="13"/>
          </p:nvPr>
        </p:nvSpPr>
        <p:spPr>
          <a:xfrm>
            <a:off x="12886400" y="3124466"/>
            <a:ext cx="10666401" cy="9059201"/>
          </a:xfrm>
          <a:prstGeom prst="rect">
            <a:avLst/>
          </a:prstGeom>
          <a:ln w="12700"/>
        </p:spPr>
        <p:txBody>
          <a:bodyPr/>
          <a:lstStyle/>
          <a:p>
            <a:pPr marL="956128" indent="-816428">
              <a:buSzPts val="3600"/>
              <a:defRPr sz="3600"/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/>
          <a:lstStyle>
            <a:lvl1pPr marL="965200" indent="-812800">
              <a:buSzPts val="3200"/>
              <a:defRPr sz="3200"/>
            </a:lvl1pPr>
            <a:lvl2pPr marL="1422400" indent="-812800">
              <a:buSzPts val="3200"/>
              <a:defRPr sz="3200"/>
            </a:lvl2pPr>
            <a:lvl3pPr marL="1879600" indent="-812800">
              <a:buSzPts val="3200"/>
              <a:defRPr sz="3200"/>
            </a:lvl3pPr>
            <a:lvl4pPr marL="2336800" indent="-812800">
              <a:buSzPts val="3200"/>
              <a:defRPr sz="3200"/>
            </a:lvl4pPr>
            <a:lvl5pPr marL="2794000" indent="-81280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Point"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xfrm>
            <a:off x="1307333" y="1403599"/>
            <a:ext cx="14944002" cy="10908801"/>
          </a:xfrm>
          <a:prstGeom prst="rect">
            <a:avLst/>
          </a:prstGeom>
        </p:spPr>
        <p:txBody>
          <a:bodyPr/>
          <a:lstStyle>
            <a:lvl1pPr>
              <a:defRPr sz="14400">
                <a:solidFill>
                  <a:schemeClr val="accent1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40;p9"/>
          <p:cNvSpPr/>
          <p:nvPr/>
        </p:nvSpPr>
        <p:spPr>
          <a:xfrm>
            <a:off x="12192000" y="-67"/>
            <a:ext cx="12192000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" name="Google Shape;41;p9"/>
          <p:cNvSpPr/>
          <p:nvPr/>
        </p:nvSpPr>
        <p:spPr>
          <a:xfrm>
            <a:off x="13412466" y="11988000"/>
            <a:ext cx="1830401" cy="1"/>
          </a:xfrm>
          <a:prstGeom prst="line">
            <a:avLst/>
          </a:prstGeom>
          <a:ln w="50800">
            <a:solidFill>
              <a:srgbClr val="26A69A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707999" y="3686266"/>
            <a:ext cx="10787202" cy="3555201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solidFill>
                  <a:srgbClr val="26A69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707999" y="7384002"/>
            <a:ext cx="10787202" cy="3588002"/>
          </a:xfrm>
          <a:prstGeom prst="rect">
            <a:avLst/>
          </a:prstGeom>
        </p:spPr>
        <p:txBody>
          <a:bodyPr/>
          <a:lstStyle>
            <a:lvl1pPr marL="914400" indent="-800100" algn="ctr">
              <a:lnSpc>
                <a:spcPct val="100000"/>
              </a:lnSpc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buClrTx/>
              <a:buSzTx/>
              <a:buFont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Google Shape;44;p9"/>
          <p:cNvSpPr txBox="1"/>
          <p:nvPr>
            <p:ph type="body" sz="half" idx="13"/>
          </p:nvPr>
        </p:nvSpPr>
        <p:spPr>
          <a:xfrm>
            <a:off x="13172000" y="1931199"/>
            <a:ext cx="10232001" cy="9853601"/>
          </a:xfrm>
          <a:prstGeom prst="rect">
            <a:avLst/>
          </a:prstGeom>
          <a:ln w="12700"/>
        </p:spPr>
        <p:txBody>
          <a:bodyPr anchor="ctr"/>
          <a:lstStyle/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anchor="b"/>
          <a:lstStyle>
            <a:lvl1pPr marL="609600" indent="-3810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;p4"/>
          <p:cNvSpPr/>
          <p:nvPr/>
        </p:nvSpPr>
        <p:spPr>
          <a:xfrm>
            <a:off x="-1" y="13455200"/>
            <a:ext cx="24384001" cy="260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31199" y="1186733"/>
            <a:ext cx="22721602" cy="1635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31199" y="3124266"/>
            <a:ext cx="22721602" cy="9059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225921" y="12500345"/>
            <a:ext cx="830501" cy="919401"/>
          </a:xfrm>
          <a:prstGeom prst="rect">
            <a:avLst/>
          </a:prstGeom>
          <a:ln w="25400">
            <a:miter lim="400000"/>
          </a:ln>
        </p:spPr>
        <p:txBody>
          <a:bodyPr wrap="none" lIns="243799" tIns="243799" rIns="243799" bIns="243799" anchor="ctr">
            <a:spAutoFit/>
          </a:bodyPr>
          <a:lstStyle>
            <a:lvl1pPr algn="r"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5pPr>
      <a:lvl6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6pPr>
      <a:lvl7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7pPr>
      <a:lvl8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8pPr>
      <a:lvl9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9pPr>
    </p:titleStyle>
    <p:bodyStyle>
      <a:lvl1pPr marL="1028700" marR="0" indent="-9144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1pPr>
      <a:lvl2pPr marL="16854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2pPr>
      <a:lvl3pPr marL="21426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3pPr>
      <a:lvl4pPr marL="25998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4pPr>
      <a:lvl5pPr marL="30570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5pPr>
      <a:lvl6pPr marL="35142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6pPr>
      <a:lvl7pPr marL="39714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7pPr>
      <a:lvl8pPr marL="44286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8pPr>
      <a:lvl9pPr marL="48858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cubeit.com" TargetMode="External"/><Relationship Id="rId3" Type="http://schemas.openxmlformats.org/officeDocument/2006/relationships/hyperlink" Target="mailto:prakash@acubeit.com" TargetMode="External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65;p14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/>
          <a:lstStyle/>
          <a:p>
            <a:pPr lvl="1">
              <a:defRPr sz="10200">
                <a:solidFill>
                  <a:schemeClr val="accent1"/>
                </a:solidFill>
              </a:defRPr>
            </a:pPr>
            <a:r>
              <a:t>Generative Adversarial Networks</a:t>
            </a:r>
          </a:p>
        </p:txBody>
      </p:sp>
      <p:sp>
        <p:nvSpPr>
          <p:cNvPr id="126" name="Google Shape;66;p14"/>
          <p:cNvSpPr txBox="1"/>
          <p:nvPr>
            <p:ph type="body" sz="quarter" idx="1"/>
          </p:nvPr>
        </p:nvSpPr>
        <p:spPr>
          <a:xfrm>
            <a:off x="1367199" y="10241703"/>
            <a:ext cx="21649601" cy="21000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L03 - Deep Learning for Life Sciences Course</a:t>
            </a:r>
          </a:p>
        </p:txBody>
      </p:sp>
      <p:grpSp>
        <p:nvGrpSpPr>
          <p:cNvPr id="129" name="Group"/>
          <p:cNvGrpSpPr/>
          <p:nvPr/>
        </p:nvGrpSpPr>
        <p:grpSpPr>
          <a:xfrm>
            <a:off x="19976495" y="834866"/>
            <a:ext cx="2794047" cy="3251201"/>
            <a:chOff x="113444" y="0"/>
            <a:chExt cx="2794045" cy="3251200"/>
          </a:xfrm>
        </p:grpSpPr>
        <p:pic>
          <p:nvPicPr>
            <p:cNvPr id="127" name="logo.png" descr="logo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7030" b="0"/>
            <a:stretch>
              <a:fillRect/>
            </a:stretch>
          </p:blipFill>
          <p:spPr>
            <a:xfrm>
              <a:off x="113444" y="0"/>
              <a:ext cx="2794046" cy="198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aCubeIT"/>
            <p:cNvSpPr/>
            <p:nvPr/>
          </p:nvSpPr>
          <p:spPr>
            <a:xfrm>
              <a:off x="1510444" y="19812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6000">
                  <a:solidFill>
                    <a:schemeClr val="accent2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aCubeIT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Encoder: samples → compressed representations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Encoder</a:t>
            </a:r>
            <a:r>
              <a:t>: samples → compressed representations </a:t>
            </a:r>
          </a:p>
          <a:p>
            <a:pPr>
              <a:lnSpc>
                <a:spcPct val="120000"/>
              </a:lnSpc>
            </a:pP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Decoder</a:t>
            </a:r>
            <a:r>
              <a:t>: compressed representations in latent space → original samples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What if we take </a:t>
            </a:r>
            <a:r>
              <a:rPr i="1">
                <a:solidFill>
                  <a:schemeClr val="accent5">
                    <a:lumOff val="-9490"/>
                  </a:schemeClr>
                </a:solidFill>
              </a:rPr>
              <a:t>random vectors</a:t>
            </a:r>
            <a:r>
              <a:t> in the latent space (picking a random value for each component of the vector) and pass them through the decoder ?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  <a:buChar char="‣"/>
            </a:pPr>
            <a:r>
              <a:t>If everything goes well, the decoder should produce a completely </a:t>
            </a:r>
            <a:r>
              <a:rPr i="1">
                <a:solidFill>
                  <a:schemeClr val="accent3"/>
                </a:solidFill>
              </a:rPr>
              <a:t>new sample</a:t>
            </a:r>
            <a:r>
              <a:t> that </a:t>
            </a:r>
            <a:r>
              <a:rPr i="1">
                <a:solidFill>
                  <a:schemeClr val="accent4">
                    <a:satOff val="-17429"/>
                    <a:lumOff val="-12980"/>
                  </a:schemeClr>
                </a:solidFill>
              </a:rPr>
              <a:t>resembles</a:t>
            </a:r>
            <a:r>
              <a:t> the ones it was trained on. </a:t>
            </a:r>
          </a:p>
        </p:txBody>
      </p:sp>
      <p:sp>
        <p:nvSpPr>
          <p:cNvPr id="328" name="Auto-En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Auto-Encoder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Problem ?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Problem ?</a:t>
            </a:r>
          </a:p>
          <a:p>
            <a:pPr lvl="1">
              <a:lnSpc>
                <a:spcPct val="120000"/>
              </a:lnSpc>
              <a:buChar char="‣"/>
            </a:pPr>
            <a:r>
              <a:t>Doesn't work very well. </a:t>
            </a:r>
          </a:p>
          <a:p>
            <a:pPr lvl="1">
              <a:lnSpc>
                <a:spcPct val="120000"/>
              </a:lnSpc>
              <a:buChar char="‣"/>
            </a:pPr>
          </a:p>
          <a:p>
            <a:pPr>
              <a:lnSpc>
                <a:spcPct val="120000"/>
              </a:lnSpc>
            </a:pPr>
            <a:r>
              <a:t>Encoder may only produce vectors in a </a:t>
            </a:r>
            <a:r>
              <a:rPr i="1"/>
              <a:t>small</a:t>
            </a:r>
            <a:r>
              <a:t> </a:t>
            </a:r>
            <a:r>
              <a:rPr>
                <a:solidFill>
                  <a:schemeClr val="accent3"/>
                </a:solidFill>
              </a:rPr>
              <a:t>region</a:t>
            </a:r>
            <a:r>
              <a:t> of the latent space.</a:t>
            </a:r>
          </a:p>
          <a:p>
            <a:pPr>
              <a:lnSpc>
                <a:spcPct val="120000"/>
              </a:lnSpc>
            </a:pPr>
            <a:r>
              <a:t>But if we pick a vector from </a:t>
            </a:r>
            <a:r>
              <a:rPr i="1"/>
              <a:t>outside </a:t>
            </a:r>
            <a:r>
              <a:t>that region ?</a:t>
            </a:r>
          </a:p>
          <a:p>
            <a:pPr lvl="1">
              <a:lnSpc>
                <a:spcPct val="120000"/>
              </a:lnSpc>
              <a:buChar char="‣"/>
            </a:pPr>
            <a:r>
              <a:t>Output could look nothing like the training samples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Decoder has only learned to work for the </a:t>
            </a:r>
            <a:r>
              <a:rPr i="1"/>
              <a:t>particular</a:t>
            </a:r>
            <a:r>
              <a:t> latent vectors from encoder</a:t>
            </a:r>
          </a:p>
          <a:p>
            <a:pPr lvl="1">
              <a:lnSpc>
                <a:spcPct val="120000"/>
              </a:lnSpc>
              <a:buChar char="‣"/>
            </a:pPr>
            <a:r>
              <a:t>Not for </a:t>
            </a:r>
            <a:r>
              <a:rPr i="1"/>
              <a:t>arbitrary</a:t>
            </a:r>
            <a:r>
              <a:t> ones.</a:t>
            </a:r>
          </a:p>
        </p:txBody>
      </p:sp>
      <p:sp>
        <p:nvSpPr>
          <p:cNvPr id="332" name="Auto-En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Auto-Encoder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Solution ?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Solution ?</a:t>
            </a:r>
          </a:p>
          <a:p>
            <a:pPr lvl="1">
              <a:lnSpc>
                <a:spcPct val="120000"/>
              </a:lnSpc>
              <a:buChar char="‣"/>
            </a:pPr>
            <a:r>
              <a:t>Variational Auto-Encoder</a:t>
            </a:r>
          </a:p>
          <a:p>
            <a:pPr lvl="1">
              <a:lnSpc>
                <a:spcPct val="120000"/>
              </a:lnSpc>
              <a:buChar char="‣"/>
            </a:pPr>
          </a:p>
          <a:p>
            <a:pPr>
              <a:lnSpc>
                <a:spcPct val="120000"/>
              </a:lnSpc>
            </a:pPr>
            <a:r>
              <a:t>Add a term to the loss function that </a:t>
            </a:r>
            <a:r>
              <a:rPr i="1"/>
              <a:t>forces</a:t>
            </a:r>
            <a:r>
              <a:t> the latent vectors to </a:t>
            </a:r>
            <a:r>
              <a:rPr>
                <a:solidFill>
                  <a:schemeClr val="accent3"/>
                </a:solidFill>
              </a:rPr>
              <a:t>follow a specified distribution</a:t>
            </a:r>
            <a:r>
              <a:t>, eg N ∼ (0, 1)</a:t>
            </a:r>
          </a:p>
          <a:p>
            <a:pPr lvl="1">
              <a:lnSpc>
                <a:spcPct val="120000"/>
              </a:lnSpc>
              <a:buChar char="‣"/>
            </a:pPr>
            <a:r>
              <a:t>We can </a:t>
            </a:r>
            <a:r>
              <a:rPr i="1"/>
              <a:t>expect</a:t>
            </a:r>
            <a:r>
              <a:t> the decoder to work well on them</a:t>
            </a:r>
          </a:p>
          <a:p>
            <a:pPr lvl="1">
              <a:lnSpc>
                <a:spcPct val="120000"/>
              </a:lnSpc>
              <a:buChar char="‣"/>
            </a:pPr>
          </a:p>
          <a:p>
            <a:pPr>
              <a:lnSpc>
                <a:spcPct val="120000"/>
              </a:lnSpc>
            </a:pPr>
            <a:r>
              <a:t>We add random noise to the latent vector</a:t>
            </a:r>
          </a:p>
          <a:p>
            <a:pPr lvl="1">
              <a:lnSpc>
                <a:spcPct val="120000"/>
              </a:lnSpc>
              <a:buChar char="‣"/>
            </a:pPr>
            <a:r>
              <a:t>Prevents decoder from being too sensitive to details </a:t>
            </a:r>
          </a:p>
        </p:txBody>
      </p:sp>
      <p:sp>
        <p:nvSpPr>
          <p:cNvPr id="336" name="Variational Auto-Encoder (VA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Variational Auto-Encoder (VAE)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Variational Auto-Encoder (VA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Variational Auto-Encoder (VAE)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2" name="Group"/>
          <p:cNvGrpSpPr/>
          <p:nvPr/>
        </p:nvGrpSpPr>
        <p:grpSpPr>
          <a:xfrm>
            <a:off x="12855198" y="11393687"/>
            <a:ext cx="5736418" cy="2252159"/>
            <a:chOff x="0" y="0"/>
            <a:chExt cx="5736416" cy="2252158"/>
          </a:xfrm>
        </p:grpSpPr>
        <p:sp>
          <p:nvSpPr>
            <p:cNvPr id="340" name="Ornament 15"/>
            <p:cNvSpPr/>
            <p:nvPr/>
          </p:nvSpPr>
          <p:spPr>
            <a:xfrm>
              <a:off x="0" y="-1"/>
              <a:ext cx="5736416" cy="48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1" name="Decode"/>
            <p:cNvSpPr/>
            <p:nvPr/>
          </p:nvSpPr>
          <p:spPr>
            <a:xfrm>
              <a:off x="2153733" y="98215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Decode</a:t>
              </a: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5219120" y="11386757"/>
            <a:ext cx="5818905" cy="2259089"/>
            <a:chOff x="0" y="0"/>
            <a:chExt cx="5818903" cy="2259087"/>
          </a:xfrm>
        </p:grpSpPr>
        <p:sp>
          <p:nvSpPr>
            <p:cNvPr id="343" name="Ornament 15"/>
            <p:cNvSpPr/>
            <p:nvPr/>
          </p:nvSpPr>
          <p:spPr>
            <a:xfrm>
              <a:off x="0" y="-1"/>
              <a:ext cx="5818904" cy="48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4" name="Encode"/>
            <p:cNvSpPr/>
            <p:nvPr/>
          </p:nvSpPr>
          <p:spPr>
            <a:xfrm>
              <a:off x="2206920" y="9890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Encode</a:t>
              </a:r>
            </a:p>
          </p:txBody>
        </p:sp>
      </p:grpSp>
      <p:grpSp>
        <p:nvGrpSpPr>
          <p:cNvPr id="424" name="Group"/>
          <p:cNvGrpSpPr/>
          <p:nvPr/>
        </p:nvGrpSpPr>
        <p:grpSpPr>
          <a:xfrm>
            <a:off x="3385161" y="2977855"/>
            <a:ext cx="17399578" cy="8730699"/>
            <a:chOff x="0" y="0"/>
            <a:chExt cx="17399576" cy="8730697"/>
          </a:xfrm>
        </p:grpSpPr>
        <p:grpSp>
          <p:nvGrpSpPr>
            <p:cNvPr id="348" name="Group"/>
            <p:cNvGrpSpPr/>
            <p:nvPr/>
          </p:nvGrpSpPr>
          <p:grpSpPr>
            <a:xfrm>
              <a:off x="557311" y="0"/>
              <a:ext cx="1270001" cy="1270001"/>
              <a:chOff x="557311" y="0"/>
              <a:chExt cx="1270000" cy="1270000"/>
            </a:xfrm>
          </p:grpSpPr>
          <p:sp>
            <p:nvSpPr>
              <p:cNvPr id="346" name="Input"/>
              <p:cNvSpPr/>
              <p:nvPr/>
            </p:nvSpPr>
            <p:spPr>
              <a:xfrm>
                <a:off x="557311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Input</a:t>
                </a:r>
              </a:p>
            </p:txBody>
          </p:sp>
          <p:pic>
            <p:nvPicPr>
              <p:cNvPr id="347" name="CodeCogsEqn.pdf" descr="CodeCogsEqn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66507" y="174399"/>
                <a:ext cx="275427" cy="260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1" name="Group"/>
            <p:cNvGrpSpPr/>
            <p:nvPr/>
          </p:nvGrpSpPr>
          <p:grpSpPr>
            <a:xfrm>
              <a:off x="16129576" y="0"/>
              <a:ext cx="1270001" cy="1270000"/>
              <a:chOff x="756890" y="0"/>
              <a:chExt cx="1270000" cy="1270000"/>
            </a:xfrm>
          </p:grpSpPr>
          <p:sp>
            <p:nvSpPr>
              <p:cNvPr id="349" name="Output"/>
              <p:cNvSpPr/>
              <p:nvPr/>
            </p:nvSpPr>
            <p:spPr>
              <a:xfrm>
                <a:off x="756890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Output</a:t>
                </a:r>
              </a:p>
            </p:txBody>
          </p:sp>
          <p:pic>
            <p:nvPicPr>
              <p:cNvPr id="350" name="CodeCogsEqn (1).pdf" descr="CodeCogsEqn (1)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30365" y="105682"/>
                <a:ext cx="275427" cy="354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4" name="Group"/>
            <p:cNvGrpSpPr/>
            <p:nvPr/>
          </p:nvGrpSpPr>
          <p:grpSpPr>
            <a:xfrm>
              <a:off x="8282583" y="0"/>
              <a:ext cx="1737898" cy="1270000"/>
              <a:chOff x="1388442" y="0"/>
              <a:chExt cx="1737896" cy="1270000"/>
            </a:xfrm>
          </p:grpSpPr>
          <p:sp>
            <p:nvSpPr>
              <p:cNvPr id="352" name="Latent Space"/>
              <p:cNvSpPr/>
              <p:nvPr/>
            </p:nvSpPr>
            <p:spPr>
              <a:xfrm>
                <a:off x="1388442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Latent Space</a:t>
                </a:r>
              </a:p>
            </p:txBody>
          </p:sp>
          <p:pic>
            <p:nvPicPr>
              <p:cNvPr id="353" name="CodeCogsEqn (2).pdf" descr="CodeCogsEqn (2)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78257" y="193449"/>
                <a:ext cx="248083" cy="2608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23" name="Group"/>
            <p:cNvGrpSpPr/>
            <p:nvPr/>
          </p:nvGrpSpPr>
          <p:grpSpPr>
            <a:xfrm>
              <a:off x="0" y="839774"/>
              <a:ext cx="17011897" cy="7890924"/>
              <a:chOff x="0" y="0"/>
              <a:chExt cx="17011896" cy="7890923"/>
            </a:xfrm>
          </p:grpSpPr>
          <p:grpSp>
            <p:nvGrpSpPr>
              <p:cNvPr id="420" name="Group"/>
              <p:cNvGrpSpPr/>
              <p:nvPr/>
            </p:nvGrpSpPr>
            <p:grpSpPr>
              <a:xfrm>
                <a:off x="0" y="0"/>
                <a:ext cx="17011897" cy="7890924"/>
                <a:chOff x="0" y="0"/>
                <a:chExt cx="17011896" cy="7890923"/>
              </a:xfrm>
            </p:grpSpPr>
            <p:sp>
              <p:nvSpPr>
                <p:cNvPr id="355" name="Line"/>
                <p:cNvSpPr/>
                <p:nvPr/>
              </p:nvSpPr>
              <p:spPr>
                <a:xfrm flipV="1">
                  <a:off x="8498591" y="1772959"/>
                  <a:ext cx="1" cy="3362043"/>
                </a:xfrm>
                <a:prstGeom prst="line">
                  <a:avLst/>
                </a:prstGeom>
                <a:noFill/>
                <a:ln w="63500" cap="flat">
                  <a:solidFill>
                    <a:schemeClr val="accent2">
                      <a:lumOff val="14117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56" name="Circle"/>
                <p:cNvSpPr/>
                <p:nvPr/>
              </p:nvSpPr>
              <p:spPr>
                <a:xfrm flipH="1">
                  <a:off x="7870949" y="4724641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57" name="Circle"/>
                <p:cNvSpPr/>
                <p:nvPr/>
              </p:nvSpPr>
              <p:spPr>
                <a:xfrm flipH="1">
                  <a:off x="7870949" y="2563876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388" name="Group"/>
                <p:cNvGrpSpPr/>
                <p:nvPr/>
              </p:nvGrpSpPr>
              <p:grpSpPr>
                <a:xfrm>
                  <a:off x="0" y="0"/>
                  <a:ext cx="7616286" cy="7890924"/>
                  <a:chOff x="0" y="0"/>
                  <a:chExt cx="7616285" cy="7890923"/>
                </a:xfrm>
              </p:grpSpPr>
              <p:sp>
                <p:nvSpPr>
                  <p:cNvPr id="358" name="Line"/>
                  <p:cNvSpPr/>
                  <p:nvPr/>
                </p:nvSpPr>
                <p:spPr>
                  <a:xfrm>
                    <a:off x="5402895" y="4241338"/>
                    <a:ext cx="2213391" cy="1020442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3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grpSp>
                <p:nvGrpSpPr>
                  <p:cNvPr id="387" name="Group"/>
                  <p:cNvGrpSpPr/>
                  <p:nvPr/>
                </p:nvGrpSpPr>
                <p:grpSpPr>
                  <a:xfrm>
                    <a:off x="0" y="0"/>
                    <a:ext cx="7614397" cy="7890924"/>
                    <a:chOff x="0" y="0"/>
                    <a:chExt cx="7614396" cy="7890923"/>
                  </a:xfrm>
                </p:grpSpPr>
                <p:sp>
                  <p:nvSpPr>
                    <p:cNvPr id="359" name="Line"/>
                    <p:cNvSpPr/>
                    <p:nvPr/>
                  </p:nvSpPr>
                  <p:spPr>
                    <a:xfrm flipV="1">
                      <a:off x="666750" y="0"/>
                      <a:ext cx="1" cy="7255925"/>
                    </a:xfrm>
                    <a:prstGeom prst="line">
                      <a:avLst/>
                    </a:prstGeom>
                    <a:noFill/>
                    <a:ln w="63500" cap="flat">
                      <a:solidFill>
                        <a:schemeClr val="accent2">
                          <a:lumOff val="14117"/>
                        </a:schemeClr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0" name="Circle"/>
                    <p:cNvSpPr/>
                    <p:nvPr/>
                  </p:nvSpPr>
                  <p:spPr>
                    <a:xfrm>
                      <a:off x="26764" y="326185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1" name="Circle"/>
                    <p:cNvSpPr/>
                    <p:nvPr/>
                  </p:nvSpPr>
                  <p:spPr>
                    <a:xfrm>
                      <a:off x="26764" y="2424431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2" name="Circle"/>
                    <p:cNvSpPr/>
                    <p:nvPr/>
                  </p:nvSpPr>
                  <p:spPr>
                    <a:xfrm>
                      <a:off x="26764" y="4522678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3" name="Circle"/>
                    <p:cNvSpPr/>
                    <p:nvPr/>
                  </p:nvSpPr>
                  <p:spPr>
                    <a:xfrm>
                      <a:off x="0" y="6620923"/>
                      <a:ext cx="1270000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4" name="Circle"/>
                    <p:cNvSpPr/>
                    <p:nvPr/>
                  </p:nvSpPr>
                  <p:spPr>
                    <a:xfrm>
                      <a:off x="3886595" y="1525636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5" name="Circle"/>
                    <p:cNvSpPr/>
                    <p:nvPr/>
                  </p:nvSpPr>
                  <p:spPr>
                    <a:xfrm>
                      <a:off x="3886595" y="3623882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66" name="Circle"/>
                    <p:cNvSpPr/>
                    <p:nvPr/>
                  </p:nvSpPr>
                  <p:spPr>
                    <a:xfrm>
                      <a:off x="3886595" y="5722129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grpSp>
                  <p:nvGrpSpPr>
                    <p:cNvPr id="373" name="Group"/>
                    <p:cNvGrpSpPr/>
                    <p:nvPr/>
                  </p:nvGrpSpPr>
                  <p:grpSpPr>
                    <a:xfrm>
                      <a:off x="5394029" y="2199406"/>
                      <a:ext cx="2220368" cy="3987562"/>
                      <a:chOff x="0" y="0"/>
                      <a:chExt cx="2220367" cy="3987561"/>
                    </a:xfrm>
                  </p:grpSpPr>
                  <p:sp>
                    <p:nvSpPr>
                      <p:cNvPr id="367" name="Line"/>
                      <p:cNvSpPr/>
                      <p:nvPr/>
                    </p:nvSpPr>
                    <p:spPr>
                      <a:xfrm>
                        <a:off x="16907" y="11875"/>
                        <a:ext cx="2197307" cy="913148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sp>
                    <p:nvSpPr>
                      <p:cNvPr id="368" name="Line"/>
                      <p:cNvSpPr/>
                      <p:nvPr/>
                    </p:nvSpPr>
                    <p:spPr>
                      <a:xfrm>
                        <a:off x="30386" y="-1"/>
                        <a:ext cx="2189982" cy="3033202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grpSp>
                    <p:nvGrpSpPr>
                      <p:cNvPr id="371" name="Group"/>
                      <p:cNvGrpSpPr/>
                      <p:nvPr/>
                    </p:nvGrpSpPr>
                    <p:grpSpPr>
                      <a:xfrm flipH="1" rot="10800000">
                        <a:off x="4723" y="903003"/>
                        <a:ext cx="2200703" cy="3084559"/>
                        <a:chOff x="0" y="0"/>
                        <a:chExt cx="2200701" cy="3084557"/>
                      </a:xfrm>
                    </p:grpSpPr>
                    <p:sp>
                      <p:nvSpPr>
                        <p:cNvPr id="369" name="Line"/>
                        <p:cNvSpPr/>
                        <p:nvPr/>
                      </p:nvSpPr>
                      <p:spPr>
                        <a:xfrm>
                          <a:off x="-1" y="11874"/>
                          <a:ext cx="2197307" cy="913148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70" name="Line"/>
                        <p:cNvSpPr/>
                        <p:nvPr/>
                      </p:nvSpPr>
                      <p:spPr>
                        <a:xfrm>
                          <a:off x="13479" y="-1"/>
                          <a:ext cx="2187223" cy="3084559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  <p:sp>
                    <p:nvSpPr>
                      <p:cNvPr id="372" name="Line"/>
                      <p:cNvSpPr/>
                      <p:nvPr/>
                    </p:nvSpPr>
                    <p:spPr>
                      <a:xfrm flipV="1">
                        <a:off x="-1" y="909625"/>
                        <a:ext cx="2193745" cy="1121582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</p:grpSp>
                <p:grpSp>
                  <p:nvGrpSpPr>
                    <p:cNvPr id="386" name="Group"/>
                    <p:cNvGrpSpPr/>
                    <p:nvPr/>
                  </p:nvGrpSpPr>
                  <p:grpSpPr>
                    <a:xfrm>
                      <a:off x="1519239" y="1078897"/>
                      <a:ext cx="2153664" cy="6151628"/>
                      <a:chOff x="0" y="0"/>
                      <a:chExt cx="2153663" cy="6151627"/>
                    </a:xfrm>
                  </p:grpSpPr>
                  <p:grpSp>
                    <p:nvGrpSpPr>
                      <p:cNvPr id="379" name="Group"/>
                      <p:cNvGrpSpPr/>
                      <p:nvPr/>
                    </p:nvGrpSpPr>
                    <p:grpSpPr>
                      <a:xfrm>
                        <a:off x="0" y="-1"/>
                        <a:ext cx="2153664" cy="5156749"/>
                        <a:chOff x="0" y="0"/>
                        <a:chExt cx="2153663" cy="5156747"/>
                      </a:xfrm>
                    </p:grpSpPr>
                    <p:sp>
                      <p:nvSpPr>
                        <p:cNvPr id="374" name="Line"/>
                        <p:cNvSpPr/>
                        <p:nvPr/>
                      </p:nvSpPr>
                      <p:spPr>
                        <a:xfrm>
                          <a:off x="12307" y="-1"/>
                          <a:ext cx="2134934" cy="3053462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75" name="Line"/>
                        <p:cNvSpPr/>
                        <p:nvPr/>
                      </p:nvSpPr>
                      <p:spPr>
                        <a:xfrm>
                          <a:off x="12556" y="143"/>
                          <a:ext cx="2122842" cy="5156605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76" name="Line"/>
                        <p:cNvSpPr/>
                        <p:nvPr/>
                      </p:nvSpPr>
                      <p:spPr>
                        <a:xfrm flipV="1">
                          <a:off x="3840" y="1019084"/>
                          <a:ext cx="2131840" cy="934175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77" name="Line"/>
                        <p:cNvSpPr/>
                        <p:nvPr/>
                      </p:nvSpPr>
                      <p:spPr>
                        <a:xfrm>
                          <a:off x="0" y="1942430"/>
                          <a:ext cx="2153664" cy="1118334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78" name="Line"/>
                        <p:cNvSpPr/>
                        <p:nvPr/>
                      </p:nvSpPr>
                      <p:spPr>
                        <a:xfrm>
                          <a:off x="12865" y="1942419"/>
                          <a:ext cx="2117891" cy="319633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  <p:grpSp>
                    <p:nvGrpSpPr>
                      <p:cNvPr id="385" name="Group"/>
                      <p:cNvGrpSpPr/>
                      <p:nvPr/>
                    </p:nvGrpSpPr>
                    <p:grpSpPr>
                      <a:xfrm flipH="1" rot="10800000">
                        <a:off x="0" y="994879"/>
                        <a:ext cx="2153664" cy="5156748"/>
                        <a:chOff x="0" y="0"/>
                        <a:chExt cx="2153663" cy="5156747"/>
                      </a:xfrm>
                    </p:grpSpPr>
                    <p:sp>
                      <p:nvSpPr>
                        <p:cNvPr id="380" name="Line"/>
                        <p:cNvSpPr/>
                        <p:nvPr/>
                      </p:nvSpPr>
                      <p:spPr>
                        <a:xfrm>
                          <a:off x="12307" y="-1"/>
                          <a:ext cx="2134934" cy="3053462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81" name="Line"/>
                        <p:cNvSpPr/>
                        <p:nvPr/>
                      </p:nvSpPr>
                      <p:spPr>
                        <a:xfrm>
                          <a:off x="12556" y="143"/>
                          <a:ext cx="2122842" cy="5156605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82" name="Line"/>
                        <p:cNvSpPr/>
                        <p:nvPr/>
                      </p:nvSpPr>
                      <p:spPr>
                        <a:xfrm flipV="1">
                          <a:off x="3840" y="1017587"/>
                          <a:ext cx="2108373" cy="935672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83" name="Line"/>
                        <p:cNvSpPr/>
                        <p:nvPr/>
                      </p:nvSpPr>
                      <p:spPr>
                        <a:xfrm>
                          <a:off x="0" y="1942430"/>
                          <a:ext cx="2153664" cy="1118334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384" name="Line"/>
                        <p:cNvSpPr/>
                        <p:nvPr/>
                      </p:nvSpPr>
                      <p:spPr>
                        <a:xfrm>
                          <a:off x="12865" y="1942419"/>
                          <a:ext cx="2117891" cy="319633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</p:grpSp>
              </p:grpSp>
            </p:grpSp>
            <p:grpSp>
              <p:nvGrpSpPr>
                <p:cNvPr id="419" name="Group"/>
                <p:cNvGrpSpPr/>
                <p:nvPr/>
              </p:nvGrpSpPr>
              <p:grpSpPr>
                <a:xfrm flipH="1">
                  <a:off x="9394564" y="0"/>
                  <a:ext cx="7617333" cy="7890924"/>
                  <a:chOff x="0" y="0"/>
                  <a:chExt cx="7617331" cy="7890923"/>
                </a:xfrm>
              </p:grpSpPr>
              <p:sp>
                <p:nvSpPr>
                  <p:cNvPr id="389" name="Line"/>
                  <p:cNvSpPr/>
                  <p:nvPr/>
                </p:nvSpPr>
                <p:spPr>
                  <a:xfrm>
                    <a:off x="5402895" y="4241338"/>
                    <a:ext cx="2213391" cy="1020442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3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grpSp>
                <p:nvGrpSpPr>
                  <p:cNvPr id="418" name="Group"/>
                  <p:cNvGrpSpPr/>
                  <p:nvPr/>
                </p:nvGrpSpPr>
                <p:grpSpPr>
                  <a:xfrm>
                    <a:off x="-1" y="0"/>
                    <a:ext cx="7617333" cy="7890924"/>
                    <a:chOff x="0" y="0"/>
                    <a:chExt cx="7617331" cy="7890923"/>
                  </a:xfrm>
                </p:grpSpPr>
                <p:sp>
                  <p:nvSpPr>
                    <p:cNvPr id="390" name="Line"/>
                    <p:cNvSpPr/>
                    <p:nvPr/>
                  </p:nvSpPr>
                  <p:spPr>
                    <a:xfrm flipV="1">
                      <a:off x="666750" y="0"/>
                      <a:ext cx="1" cy="7255925"/>
                    </a:xfrm>
                    <a:prstGeom prst="line">
                      <a:avLst/>
                    </a:prstGeom>
                    <a:noFill/>
                    <a:ln w="63500" cap="flat">
                      <a:solidFill>
                        <a:schemeClr val="accent2">
                          <a:lumOff val="14117"/>
                        </a:schemeClr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1" name="Circle"/>
                    <p:cNvSpPr/>
                    <p:nvPr/>
                  </p:nvSpPr>
                  <p:spPr>
                    <a:xfrm>
                      <a:off x="26764" y="326185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2" name="Circle"/>
                    <p:cNvSpPr/>
                    <p:nvPr/>
                  </p:nvSpPr>
                  <p:spPr>
                    <a:xfrm>
                      <a:off x="26764" y="2424431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3" name="Circle"/>
                    <p:cNvSpPr/>
                    <p:nvPr/>
                  </p:nvSpPr>
                  <p:spPr>
                    <a:xfrm>
                      <a:off x="26764" y="4522678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4" name="Circle"/>
                    <p:cNvSpPr/>
                    <p:nvPr/>
                  </p:nvSpPr>
                  <p:spPr>
                    <a:xfrm>
                      <a:off x="0" y="6620923"/>
                      <a:ext cx="1270000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5" name="Circle"/>
                    <p:cNvSpPr/>
                    <p:nvPr/>
                  </p:nvSpPr>
                  <p:spPr>
                    <a:xfrm>
                      <a:off x="3886595" y="1525636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6" name="Circle"/>
                    <p:cNvSpPr/>
                    <p:nvPr/>
                  </p:nvSpPr>
                  <p:spPr>
                    <a:xfrm>
                      <a:off x="3886595" y="3623882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397" name="Circle"/>
                    <p:cNvSpPr/>
                    <p:nvPr/>
                  </p:nvSpPr>
                  <p:spPr>
                    <a:xfrm>
                      <a:off x="3886595" y="5722129"/>
                      <a:ext cx="1270001" cy="1270001"/>
                    </a:xfrm>
                    <a:prstGeom prst="ellipse">
                      <a:avLst/>
                    </a:prstGeom>
                    <a:solidFill>
                      <a:schemeClr val="accent4">
                        <a:lumOff val="17549"/>
                      </a:schemeClr>
                    </a:solidFill>
                    <a:ln w="63500" cap="flat">
                      <a:solidFill>
                        <a:schemeClr val="accent4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grpSp>
                  <p:nvGrpSpPr>
                    <p:cNvPr id="404" name="Group"/>
                    <p:cNvGrpSpPr/>
                    <p:nvPr/>
                  </p:nvGrpSpPr>
                  <p:grpSpPr>
                    <a:xfrm>
                      <a:off x="5394029" y="2199406"/>
                      <a:ext cx="2223303" cy="3987561"/>
                      <a:chOff x="0" y="0"/>
                      <a:chExt cx="2223302" cy="3987560"/>
                    </a:xfrm>
                  </p:grpSpPr>
                  <p:sp>
                    <p:nvSpPr>
                      <p:cNvPr id="398" name="Line"/>
                      <p:cNvSpPr/>
                      <p:nvPr/>
                    </p:nvSpPr>
                    <p:spPr>
                      <a:xfrm>
                        <a:off x="16907" y="11875"/>
                        <a:ext cx="2197307" cy="913148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sp>
                    <p:nvSpPr>
                      <p:cNvPr id="399" name="Line"/>
                      <p:cNvSpPr/>
                      <p:nvPr/>
                    </p:nvSpPr>
                    <p:spPr>
                      <a:xfrm>
                        <a:off x="30386" y="-1"/>
                        <a:ext cx="2189982" cy="3033202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grpSp>
                    <p:nvGrpSpPr>
                      <p:cNvPr id="402" name="Group"/>
                      <p:cNvGrpSpPr/>
                      <p:nvPr/>
                    </p:nvGrpSpPr>
                    <p:grpSpPr>
                      <a:xfrm flipH="1" rot="10800000">
                        <a:off x="4723" y="898759"/>
                        <a:ext cx="2218580" cy="3088802"/>
                        <a:chOff x="0" y="0"/>
                        <a:chExt cx="2218578" cy="3088801"/>
                      </a:xfrm>
                    </p:grpSpPr>
                    <p:sp>
                      <p:nvSpPr>
                        <p:cNvPr id="400" name="Line"/>
                        <p:cNvSpPr/>
                        <p:nvPr/>
                      </p:nvSpPr>
                      <p:spPr>
                        <a:xfrm>
                          <a:off x="-1" y="11874"/>
                          <a:ext cx="2197307" cy="913148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01" name="Line"/>
                        <p:cNvSpPr/>
                        <p:nvPr/>
                      </p:nvSpPr>
                      <p:spPr>
                        <a:xfrm>
                          <a:off x="13478" y="0"/>
                          <a:ext cx="2205101" cy="3088802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  <p:sp>
                    <p:nvSpPr>
                      <p:cNvPr id="403" name="Line"/>
                      <p:cNvSpPr/>
                      <p:nvPr/>
                    </p:nvSpPr>
                    <p:spPr>
                      <a:xfrm flipV="1">
                        <a:off x="-1" y="909625"/>
                        <a:ext cx="2193745" cy="1121582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</p:grpSp>
                <p:grpSp>
                  <p:nvGrpSpPr>
                    <p:cNvPr id="417" name="Group"/>
                    <p:cNvGrpSpPr/>
                    <p:nvPr/>
                  </p:nvGrpSpPr>
                  <p:grpSpPr>
                    <a:xfrm>
                      <a:off x="1519239" y="1078898"/>
                      <a:ext cx="2148891" cy="6151627"/>
                      <a:chOff x="0" y="0"/>
                      <a:chExt cx="2148889" cy="6151626"/>
                    </a:xfrm>
                  </p:grpSpPr>
                  <p:grpSp>
                    <p:nvGrpSpPr>
                      <p:cNvPr id="410" name="Group"/>
                      <p:cNvGrpSpPr/>
                      <p:nvPr/>
                    </p:nvGrpSpPr>
                    <p:grpSpPr>
                      <a:xfrm>
                        <a:off x="0" y="0"/>
                        <a:ext cx="2147241" cy="5138749"/>
                        <a:chOff x="0" y="0"/>
                        <a:chExt cx="2147240" cy="5138748"/>
                      </a:xfrm>
                    </p:grpSpPr>
                    <p:sp>
                      <p:nvSpPr>
                        <p:cNvPr id="405" name="Line"/>
                        <p:cNvSpPr/>
                        <p:nvPr/>
                      </p:nvSpPr>
                      <p:spPr>
                        <a:xfrm>
                          <a:off x="12307" y="0"/>
                          <a:ext cx="2134934" cy="3107891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06" name="Line"/>
                        <p:cNvSpPr/>
                        <p:nvPr/>
                      </p:nvSpPr>
                      <p:spPr>
                        <a:xfrm>
                          <a:off x="12556" y="143"/>
                          <a:ext cx="2117633" cy="5131105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07" name="Line"/>
                        <p:cNvSpPr/>
                        <p:nvPr/>
                      </p:nvSpPr>
                      <p:spPr>
                        <a:xfrm flipV="1">
                          <a:off x="3840" y="1062995"/>
                          <a:ext cx="2122885" cy="890264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08" name="Line"/>
                        <p:cNvSpPr/>
                        <p:nvPr/>
                      </p:nvSpPr>
                      <p:spPr>
                        <a:xfrm>
                          <a:off x="0" y="1942430"/>
                          <a:ext cx="2126448" cy="1163693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09" name="Line"/>
                        <p:cNvSpPr/>
                        <p:nvPr/>
                      </p:nvSpPr>
                      <p:spPr>
                        <a:xfrm>
                          <a:off x="12865" y="1942419"/>
                          <a:ext cx="2117891" cy="319633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  <p:grpSp>
                    <p:nvGrpSpPr>
                      <p:cNvPr id="416" name="Group"/>
                      <p:cNvGrpSpPr/>
                      <p:nvPr/>
                    </p:nvGrpSpPr>
                    <p:grpSpPr>
                      <a:xfrm flipH="1" rot="10800000">
                        <a:off x="0" y="1088217"/>
                        <a:ext cx="2148890" cy="5063410"/>
                        <a:chOff x="0" y="965"/>
                        <a:chExt cx="2148889" cy="5063409"/>
                      </a:xfrm>
                    </p:grpSpPr>
                    <p:sp>
                      <p:nvSpPr>
                        <p:cNvPr id="411" name="Line"/>
                        <p:cNvSpPr/>
                        <p:nvPr/>
                      </p:nvSpPr>
                      <p:spPr>
                        <a:xfrm>
                          <a:off x="12096" y="965"/>
                          <a:ext cx="2098348" cy="2998194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12" name="Line"/>
                        <p:cNvSpPr/>
                        <p:nvPr/>
                      </p:nvSpPr>
                      <p:spPr>
                        <a:xfrm>
                          <a:off x="12341" y="1106"/>
                          <a:ext cx="2086462" cy="506327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13" name="Line"/>
                        <p:cNvSpPr/>
                        <p:nvPr/>
                      </p:nvSpPr>
                      <p:spPr>
                        <a:xfrm flipV="1">
                          <a:off x="3774" y="1034702"/>
                          <a:ext cx="2121314" cy="884169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14" name="Line"/>
                        <p:cNvSpPr/>
                        <p:nvPr/>
                      </p:nvSpPr>
                      <p:spPr>
                        <a:xfrm>
                          <a:off x="0" y="1908238"/>
                          <a:ext cx="2148890" cy="1130936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415" name="Line"/>
                        <p:cNvSpPr/>
                        <p:nvPr/>
                      </p:nvSpPr>
                      <p:spPr>
                        <a:xfrm>
                          <a:off x="12645" y="1908226"/>
                          <a:ext cx="2081596" cy="3138477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</p:grpSp>
              </p:grpSp>
            </p:grpSp>
          </p:grpSp>
          <p:pic>
            <p:nvPicPr>
              <p:cNvPr id="421" name="CodeCogsEqn (3).pdf" descr="CodeCogsEqn (3)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203248" y="2932847"/>
                <a:ext cx="561321" cy="659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2" name="CodeCogsEqn (4).pdf" descr="CodeCogsEqn (4)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225288" y="5113750"/>
                <a:ext cx="561321" cy="491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425" name="CodeCogsEqn (7).pdf" descr="CodeCogsEqn (7).pdf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6667278" y="3605803"/>
            <a:ext cx="1461229" cy="58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CodeCogsEqn (9).pdf" descr="CodeCogsEqn (9)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955497" y="3605803"/>
            <a:ext cx="1535821" cy="58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lot.pdf" descr="Plot.pdf"/>
          <p:cNvPicPr>
            <a:picLocks noChangeAspect="1"/>
          </p:cNvPicPr>
          <p:nvPr/>
        </p:nvPicPr>
        <p:blipFill>
          <a:blip r:embed="rId9">
            <a:extLst/>
          </a:blip>
          <a:srcRect l="15031" t="20355" r="15031" b="8413"/>
          <a:stretch>
            <a:fillRect/>
          </a:stretch>
        </p:blipFill>
        <p:spPr>
          <a:xfrm>
            <a:off x="10337460" y="3605803"/>
            <a:ext cx="3051191" cy="2054175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Line"/>
          <p:cNvSpPr/>
          <p:nvPr/>
        </p:nvSpPr>
        <p:spPr>
          <a:xfrm>
            <a:off x="5219120" y="3222022"/>
            <a:ext cx="4587749" cy="1"/>
          </a:xfrm>
          <a:prstGeom prst="line">
            <a:avLst/>
          </a:prstGeom>
          <a:ln w="635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9" name="Line"/>
          <p:cNvSpPr/>
          <p:nvPr/>
        </p:nvSpPr>
        <p:spPr>
          <a:xfrm>
            <a:off x="13740479" y="3222022"/>
            <a:ext cx="4587748" cy="1"/>
          </a:xfrm>
          <a:prstGeom prst="line">
            <a:avLst/>
          </a:prstGeom>
          <a:ln w="635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3571" t="26143" r="86971" b="44464"/>
          <a:stretch>
            <a:fillRect/>
          </a:stretch>
        </p:blipFill>
        <p:spPr>
          <a:xfrm>
            <a:off x="983599" y="6427676"/>
            <a:ext cx="1681210" cy="1642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82855" t="29129" r="7911" b="41783"/>
          <a:stretch>
            <a:fillRect/>
          </a:stretch>
        </p:blipFill>
        <p:spPr>
          <a:xfrm>
            <a:off x="21448040" y="6427677"/>
            <a:ext cx="1681336" cy="166464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Original…"/>
          <p:cNvSpPr txBox="1"/>
          <p:nvPr/>
        </p:nvSpPr>
        <p:spPr>
          <a:xfrm>
            <a:off x="983599" y="8564002"/>
            <a:ext cx="166915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Original</a:t>
            </a:r>
          </a:p>
          <a:p>
            <a:pPr algn="ctr"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Image</a:t>
            </a:r>
          </a:p>
        </p:txBody>
      </p:sp>
      <p:sp>
        <p:nvSpPr>
          <p:cNvPr id="433" name="Reconstructed…"/>
          <p:cNvSpPr txBox="1"/>
          <p:nvPr/>
        </p:nvSpPr>
        <p:spPr>
          <a:xfrm>
            <a:off x="20853520" y="8564002"/>
            <a:ext cx="28702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Reconstructed</a:t>
            </a:r>
          </a:p>
          <a:p>
            <a:pPr algn="ctr"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Line"/>
          <p:cNvSpPr/>
          <p:nvPr/>
        </p:nvSpPr>
        <p:spPr>
          <a:xfrm flipV="1">
            <a:off x="4043931" y="3631962"/>
            <a:ext cx="1" cy="7255925"/>
          </a:xfrm>
          <a:prstGeom prst="line">
            <a:avLst/>
          </a:prstGeom>
          <a:ln w="63500">
            <a:solidFill>
              <a:schemeClr val="accent2">
                <a:lumOff val="14117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7" name="Simplified VAE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Simplified VAE Representation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71" t="26143" r="86971" b="44464"/>
          <a:stretch>
            <a:fillRect/>
          </a:stretch>
        </p:blipFill>
        <p:spPr>
          <a:xfrm>
            <a:off x="983599" y="6427676"/>
            <a:ext cx="1681210" cy="1642258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Original…"/>
          <p:cNvSpPr txBox="1"/>
          <p:nvPr/>
        </p:nvSpPr>
        <p:spPr>
          <a:xfrm>
            <a:off x="983599" y="8564002"/>
            <a:ext cx="166915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Original</a:t>
            </a:r>
          </a:p>
          <a:p>
            <a:pPr algn="ctr"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Image</a:t>
            </a:r>
          </a:p>
        </p:txBody>
      </p:sp>
      <p:grpSp>
        <p:nvGrpSpPr>
          <p:cNvPr id="484" name="Group"/>
          <p:cNvGrpSpPr/>
          <p:nvPr/>
        </p:nvGrpSpPr>
        <p:grpSpPr>
          <a:xfrm>
            <a:off x="3394540" y="2977855"/>
            <a:ext cx="17399578" cy="10667991"/>
            <a:chOff x="0" y="0"/>
            <a:chExt cx="17399576" cy="10667989"/>
          </a:xfrm>
        </p:grpSpPr>
        <p:grpSp>
          <p:nvGrpSpPr>
            <p:cNvPr id="442" name="Group"/>
            <p:cNvGrpSpPr/>
            <p:nvPr/>
          </p:nvGrpSpPr>
          <p:grpSpPr>
            <a:xfrm>
              <a:off x="9470038" y="8415831"/>
              <a:ext cx="5736417" cy="2252159"/>
              <a:chOff x="0" y="0"/>
              <a:chExt cx="5736416" cy="2252158"/>
            </a:xfrm>
          </p:grpSpPr>
          <p:sp>
            <p:nvSpPr>
              <p:cNvPr id="440" name="Ornament 15"/>
              <p:cNvSpPr/>
              <p:nvPr/>
            </p:nvSpPr>
            <p:spPr>
              <a:xfrm>
                <a:off x="0" y="-1"/>
                <a:ext cx="5736416" cy="481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7" h="21407" fill="norm" stroke="1" extrusionOk="0">
                    <a:moveTo>
                      <a:pt x="127" y="22"/>
                    </a:moveTo>
                    <a:cubicBezTo>
                      <a:pt x="80" y="-93"/>
                      <a:pt x="32" y="257"/>
                      <a:pt x="22" y="818"/>
                    </a:cubicBezTo>
                    <a:cubicBezTo>
                      <a:pt x="-49" y="4615"/>
                      <a:pt x="-101" y="17739"/>
                      <a:pt x="2551" y="17739"/>
                    </a:cubicBezTo>
                    <a:cubicBezTo>
                      <a:pt x="5450" y="17739"/>
                      <a:pt x="7783" y="14753"/>
                      <a:pt x="8489" y="14753"/>
                    </a:cubicBezTo>
                    <a:cubicBezTo>
                      <a:pt x="9176" y="14753"/>
                      <a:pt x="9850" y="13902"/>
                      <a:pt x="10398" y="21024"/>
                    </a:cubicBezTo>
                    <a:cubicBezTo>
                      <a:pt x="10425" y="21380"/>
                      <a:pt x="10468" y="21507"/>
                      <a:pt x="10505" y="21322"/>
                    </a:cubicBezTo>
                    <a:cubicBezTo>
                      <a:pt x="10558" y="21061"/>
                      <a:pt x="10581" y="20322"/>
                      <a:pt x="10552" y="19730"/>
                    </a:cubicBezTo>
                    <a:cubicBezTo>
                      <a:pt x="10406" y="16761"/>
                      <a:pt x="9857" y="9109"/>
                      <a:pt x="8066" y="9816"/>
                    </a:cubicBezTo>
                    <a:cubicBezTo>
                      <a:pt x="6083" y="10599"/>
                      <a:pt x="4031" y="11246"/>
                      <a:pt x="2102" y="11647"/>
                    </a:cubicBezTo>
                    <a:cubicBezTo>
                      <a:pt x="1094" y="11858"/>
                      <a:pt x="161" y="11423"/>
                      <a:pt x="201" y="1097"/>
                    </a:cubicBezTo>
                    <a:cubicBezTo>
                      <a:pt x="203" y="581"/>
                      <a:pt x="172" y="124"/>
                      <a:pt x="129" y="22"/>
                    </a:cubicBezTo>
                    <a:cubicBezTo>
                      <a:pt x="128" y="22"/>
                      <a:pt x="128" y="22"/>
                      <a:pt x="127" y="22"/>
                    </a:cubicBezTo>
                    <a:close/>
                    <a:moveTo>
                      <a:pt x="21269" y="22"/>
                    </a:moveTo>
                    <a:cubicBezTo>
                      <a:pt x="21226" y="124"/>
                      <a:pt x="21195" y="581"/>
                      <a:pt x="21197" y="1097"/>
                    </a:cubicBezTo>
                    <a:cubicBezTo>
                      <a:pt x="21237" y="11423"/>
                      <a:pt x="20304" y="11858"/>
                      <a:pt x="19296" y="11647"/>
                    </a:cubicBezTo>
                    <a:cubicBezTo>
                      <a:pt x="17367" y="11246"/>
                      <a:pt x="15315" y="10599"/>
                      <a:pt x="13332" y="9816"/>
                    </a:cubicBezTo>
                    <a:cubicBezTo>
                      <a:pt x="11541" y="9109"/>
                      <a:pt x="10992" y="16761"/>
                      <a:pt x="10846" y="19730"/>
                    </a:cubicBezTo>
                    <a:cubicBezTo>
                      <a:pt x="10817" y="20322"/>
                      <a:pt x="10840" y="21061"/>
                      <a:pt x="10893" y="21322"/>
                    </a:cubicBezTo>
                    <a:cubicBezTo>
                      <a:pt x="10930" y="21507"/>
                      <a:pt x="10973" y="21380"/>
                      <a:pt x="11000" y="21024"/>
                    </a:cubicBezTo>
                    <a:cubicBezTo>
                      <a:pt x="11548" y="13902"/>
                      <a:pt x="12222" y="14753"/>
                      <a:pt x="12909" y="14753"/>
                    </a:cubicBezTo>
                    <a:cubicBezTo>
                      <a:pt x="13615" y="14753"/>
                      <a:pt x="15948" y="17739"/>
                      <a:pt x="18847" y="17739"/>
                    </a:cubicBezTo>
                    <a:cubicBezTo>
                      <a:pt x="21499" y="17739"/>
                      <a:pt x="21447" y="4615"/>
                      <a:pt x="21376" y="818"/>
                    </a:cubicBezTo>
                    <a:cubicBezTo>
                      <a:pt x="21366" y="257"/>
                      <a:pt x="21318" y="-93"/>
                      <a:pt x="21271" y="22"/>
                    </a:cubicBezTo>
                    <a:cubicBezTo>
                      <a:pt x="21270" y="22"/>
                      <a:pt x="21270" y="22"/>
                      <a:pt x="21269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1" name="Decode"/>
              <p:cNvSpPr/>
              <p:nvPr/>
            </p:nvSpPr>
            <p:spPr>
              <a:xfrm>
                <a:off x="2153733" y="98215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Decode</a:t>
                </a:r>
              </a:p>
            </p:txBody>
          </p:sp>
        </p:grpSp>
        <p:grpSp>
          <p:nvGrpSpPr>
            <p:cNvPr id="445" name="Group"/>
            <p:cNvGrpSpPr/>
            <p:nvPr/>
          </p:nvGrpSpPr>
          <p:grpSpPr>
            <a:xfrm>
              <a:off x="1833959" y="8408901"/>
              <a:ext cx="5818905" cy="2259089"/>
              <a:chOff x="0" y="0"/>
              <a:chExt cx="5818903" cy="2259087"/>
            </a:xfrm>
          </p:grpSpPr>
          <p:sp>
            <p:nvSpPr>
              <p:cNvPr id="443" name="Ornament 15"/>
              <p:cNvSpPr/>
              <p:nvPr/>
            </p:nvSpPr>
            <p:spPr>
              <a:xfrm>
                <a:off x="0" y="-1"/>
                <a:ext cx="5818904" cy="488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7" h="21407" fill="norm" stroke="1" extrusionOk="0">
                    <a:moveTo>
                      <a:pt x="127" y="22"/>
                    </a:moveTo>
                    <a:cubicBezTo>
                      <a:pt x="80" y="-93"/>
                      <a:pt x="32" y="257"/>
                      <a:pt x="22" y="818"/>
                    </a:cubicBezTo>
                    <a:cubicBezTo>
                      <a:pt x="-49" y="4615"/>
                      <a:pt x="-101" y="17739"/>
                      <a:pt x="2551" y="17739"/>
                    </a:cubicBezTo>
                    <a:cubicBezTo>
                      <a:pt x="5450" y="17739"/>
                      <a:pt x="7783" y="14753"/>
                      <a:pt x="8489" y="14753"/>
                    </a:cubicBezTo>
                    <a:cubicBezTo>
                      <a:pt x="9176" y="14753"/>
                      <a:pt x="9850" y="13902"/>
                      <a:pt x="10398" y="21024"/>
                    </a:cubicBezTo>
                    <a:cubicBezTo>
                      <a:pt x="10425" y="21380"/>
                      <a:pt x="10468" y="21507"/>
                      <a:pt x="10505" y="21322"/>
                    </a:cubicBezTo>
                    <a:cubicBezTo>
                      <a:pt x="10558" y="21061"/>
                      <a:pt x="10581" y="20322"/>
                      <a:pt x="10552" y="19730"/>
                    </a:cubicBezTo>
                    <a:cubicBezTo>
                      <a:pt x="10406" y="16761"/>
                      <a:pt x="9857" y="9109"/>
                      <a:pt x="8066" y="9816"/>
                    </a:cubicBezTo>
                    <a:cubicBezTo>
                      <a:pt x="6083" y="10599"/>
                      <a:pt x="4031" y="11246"/>
                      <a:pt x="2102" y="11647"/>
                    </a:cubicBezTo>
                    <a:cubicBezTo>
                      <a:pt x="1094" y="11858"/>
                      <a:pt x="161" y="11423"/>
                      <a:pt x="201" y="1097"/>
                    </a:cubicBezTo>
                    <a:cubicBezTo>
                      <a:pt x="203" y="581"/>
                      <a:pt x="172" y="124"/>
                      <a:pt x="129" y="22"/>
                    </a:cubicBezTo>
                    <a:cubicBezTo>
                      <a:pt x="128" y="22"/>
                      <a:pt x="128" y="22"/>
                      <a:pt x="127" y="22"/>
                    </a:cubicBezTo>
                    <a:close/>
                    <a:moveTo>
                      <a:pt x="21269" y="22"/>
                    </a:moveTo>
                    <a:cubicBezTo>
                      <a:pt x="21226" y="124"/>
                      <a:pt x="21195" y="581"/>
                      <a:pt x="21197" y="1097"/>
                    </a:cubicBezTo>
                    <a:cubicBezTo>
                      <a:pt x="21237" y="11423"/>
                      <a:pt x="20304" y="11858"/>
                      <a:pt x="19296" y="11647"/>
                    </a:cubicBezTo>
                    <a:cubicBezTo>
                      <a:pt x="17367" y="11246"/>
                      <a:pt x="15315" y="10599"/>
                      <a:pt x="13332" y="9816"/>
                    </a:cubicBezTo>
                    <a:cubicBezTo>
                      <a:pt x="11541" y="9109"/>
                      <a:pt x="10992" y="16761"/>
                      <a:pt x="10846" y="19730"/>
                    </a:cubicBezTo>
                    <a:cubicBezTo>
                      <a:pt x="10817" y="20322"/>
                      <a:pt x="10840" y="21061"/>
                      <a:pt x="10893" y="21322"/>
                    </a:cubicBezTo>
                    <a:cubicBezTo>
                      <a:pt x="10930" y="21507"/>
                      <a:pt x="10973" y="21380"/>
                      <a:pt x="11000" y="21024"/>
                    </a:cubicBezTo>
                    <a:cubicBezTo>
                      <a:pt x="11548" y="13902"/>
                      <a:pt x="12222" y="14753"/>
                      <a:pt x="12909" y="14753"/>
                    </a:cubicBezTo>
                    <a:cubicBezTo>
                      <a:pt x="13615" y="14753"/>
                      <a:pt x="15948" y="17739"/>
                      <a:pt x="18847" y="17739"/>
                    </a:cubicBezTo>
                    <a:cubicBezTo>
                      <a:pt x="21499" y="17739"/>
                      <a:pt x="21447" y="4615"/>
                      <a:pt x="21376" y="818"/>
                    </a:cubicBezTo>
                    <a:cubicBezTo>
                      <a:pt x="21366" y="257"/>
                      <a:pt x="21318" y="-93"/>
                      <a:pt x="21271" y="22"/>
                    </a:cubicBezTo>
                    <a:cubicBezTo>
                      <a:pt x="21270" y="22"/>
                      <a:pt x="21270" y="22"/>
                      <a:pt x="21269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4" name="Encode"/>
              <p:cNvSpPr/>
              <p:nvPr/>
            </p:nvSpPr>
            <p:spPr>
              <a:xfrm>
                <a:off x="2206920" y="98908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Encode</a:t>
                </a:r>
              </a:p>
            </p:txBody>
          </p:sp>
        </p:grpSp>
        <p:grpSp>
          <p:nvGrpSpPr>
            <p:cNvPr id="448" name="Group"/>
            <p:cNvGrpSpPr/>
            <p:nvPr/>
          </p:nvGrpSpPr>
          <p:grpSpPr>
            <a:xfrm>
              <a:off x="557311" y="0"/>
              <a:ext cx="1270001" cy="1270000"/>
              <a:chOff x="557311" y="0"/>
              <a:chExt cx="1270000" cy="1270000"/>
            </a:xfrm>
          </p:grpSpPr>
          <p:sp>
            <p:nvSpPr>
              <p:cNvPr id="446" name="Input"/>
              <p:cNvSpPr/>
              <p:nvPr/>
            </p:nvSpPr>
            <p:spPr>
              <a:xfrm>
                <a:off x="557311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Input</a:t>
                </a:r>
              </a:p>
            </p:txBody>
          </p:sp>
          <p:pic>
            <p:nvPicPr>
              <p:cNvPr id="447" name="CodeCogsEqn.pdf" descr="CodeCogsEqn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66507" y="174399"/>
                <a:ext cx="275427" cy="260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51" name="Group"/>
            <p:cNvGrpSpPr/>
            <p:nvPr/>
          </p:nvGrpSpPr>
          <p:grpSpPr>
            <a:xfrm>
              <a:off x="16129576" y="0"/>
              <a:ext cx="1270001" cy="1270000"/>
              <a:chOff x="756890" y="0"/>
              <a:chExt cx="1270000" cy="1270000"/>
            </a:xfrm>
          </p:grpSpPr>
          <p:sp>
            <p:nvSpPr>
              <p:cNvPr id="449" name="Output"/>
              <p:cNvSpPr/>
              <p:nvPr/>
            </p:nvSpPr>
            <p:spPr>
              <a:xfrm>
                <a:off x="756890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Output</a:t>
                </a:r>
              </a:p>
            </p:txBody>
          </p:sp>
          <p:pic>
            <p:nvPicPr>
              <p:cNvPr id="450" name="CodeCogsEqn (1).pdf" descr="CodeCogsEqn (1)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30365" y="105682"/>
                <a:ext cx="275427" cy="354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54" name="Group"/>
            <p:cNvGrpSpPr/>
            <p:nvPr/>
          </p:nvGrpSpPr>
          <p:grpSpPr>
            <a:xfrm>
              <a:off x="8282583" y="0"/>
              <a:ext cx="1737898" cy="1270001"/>
              <a:chOff x="1388442" y="0"/>
              <a:chExt cx="1737896" cy="1270000"/>
            </a:xfrm>
          </p:grpSpPr>
          <p:sp>
            <p:nvSpPr>
              <p:cNvPr id="452" name="Latent Space"/>
              <p:cNvSpPr/>
              <p:nvPr/>
            </p:nvSpPr>
            <p:spPr>
              <a:xfrm>
                <a:off x="1388442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Latent Space</a:t>
                </a:r>
              </a:p>
            </p:txBody>
          </p:sp>
          <p:pic>
            <p:nvPicPr>
              <p:cNvPr id="453" name="CodeCogsEqn (2).pdf" descr="CodeCogsEqn (2)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878257" y="193449"/>
                <a:ext cx="248083" cy="2608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5" name="Line"/>
            <p:cNvSpPr/>
            <p:nvPr/>
          </p:nvSpPr>
          <p:spPr>
            <a:xfrm flipV="1">
              <a:off x="8498591" y="2612733"/>
              <a:ext cx="1" cy="3362044"/>
            </a:xfrm>
            <a:prstGeom prst="line">
              <a:avLst/>
            </a:prstGeom>
            <a:noFill/>
            <a:ln w="63500" cap="flat">
              <a:solidFill>
                <a:schemeClr val="accent2">
                  <a:lumOff val="14117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56" name="Circle"/>
            <p:cNvSpPr/>
            <p:nvPr/>
          </p:nvSpPr>
          <p:spPr>
            <a:xfrm flipH="1">
              <a:off x="7870949" y="5564416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57" name="Circle"/>
            <p:cNvSpPr/>
            <p:nvPr/>
          </p:nvSpPr>
          <p:spPr>
            <a:xfrm flipH="1">
              <a:off x="7870949" y="3403650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58" name="Circle"/>
            <p:cNvSpPr/>
            <p:nvPr/>
          </p:nvSpPr>
          <p:spPr>
            <a:xfrm>
              <a:off x="26764" y="1165959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59" name="Circle"/>
            <p:cNvSpPr/>
            <p:nvPr/>
          </p:nvSpPr>
          <p:spPr>
            <a:xfrm>
              <a:off x="26764" y="3264206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0" name="Circle"/>
            <p:cNvSpPr/>
            <p:nvPr/>
          </p:nvSpPr>
          <p:spPr>
            <a:xfrm>
              <a:off x="26764" y="5362452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1" name="Circle"/>
            <p:cNvSpPr/>
            <p:nvPr/>
          </p:nvSpPr>
          <p:spPr>
            <a:xfrm>
              <a:off x="0" y="7460698"/>
              <a:ext cx="1270000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2" name="Circle"/>
            <p:cNvSpPr/>
            <p:nvPr/>
          </p:nvSpPr>
          <p:spPr>
            <a:xfrm>
              <a:off x="3886595" y="2365410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3" name="Circle"/>
            <p:cNvSpPr/>
            <p:nvPr/>
          </p:nvSpPr>
          <p:spPr>
            <a:xfrm>
              <a:off x="3886595" y="4463657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4" name="Circle"/>
            <p:cNvSpPr/>
            <p:nvPr/>
          </p:nvSpPr>
          <p:spPr>
            <a:xfrm>
              <a:off x="3886595" y="6561903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345145" y="839774"/>
              <a:ext cx="1" cy="7255925"/>
            </a:xfrm>
            <a:prstGeom prst="line">
              <a:avLst/>
            </a:prstGeom>
            <a:noFill/>
            <a:ln w="63500" cap="flat">
              <a:solidFill>
                <a:schemeClr val="accent2">
                  <a:lumOff val="14117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6" name="Circle"/>
            <p:cNvSpPr/>
            <p:nvPr/>
          </p:nvSpPr>
          <p:spPr>
            <a:xfrm flipH="1">
              <a:off x="15715132" y="1165959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7" name="Circle"/>
            <p:cNvSpPr/>
            <p:nvPr/>
          </p:nvSpPr>
          <p:spPr>
            <a:xfrm flipH="1">
              <a:off x="15715132" y="3264206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8" name="Circle"/>
            <p:cNvSpPr/>
            <p:nvPr/>
          </p:nvSpPr>
          <p:spPr>
            <a:xfrm flipH="1">
              <a:off x="15715132" y="5362452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69" name="Circle"/>
            <p:cNvSpPr/>
            <p:nvPr/>
          </p:nvSpPr>
          <p:spPr>
            <a:xfrm flipH="1">
              <a:off x="15741896" y="7460698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70" name="Circle"/>
            <p:cNvSpPr/>
            <p:nvPr/>
          </p:nvSpPr>
          <p:spPr>
            <a:xfrm flipH="1">
              <a:off x="11855299" y="2365410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71" name="Circle"/>
            <p:cNvSpPr/>
            <p:nvPr/>
          </p:nvSpPr>
          <p:spPr>
            <a:xfrm flipH="1">
              <a:off x="11855299" y="4463657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72" name="Circle"/>
            <p:cNvSpPr/>
            <p:nvPr/>
          </p:nvSpPr>
          <p:spPr>
            <a:xfrm flipH="1">
              <a:off x="11855299" y="6561903"/>
              <a:ext cx="1270001" cy="1270001"/>
            </a:xfrm>
            <a:prstGeom prst="ellipse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473" name="CodeCogsEqn (3).pdf" descr="CodeCogsEqn (3)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203248" y="3772621"/>
              <a:ext cx="561321" cy="659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CodeCogsEqn (4).pdf" descr="CodeCogsEqn (4)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225288" y="5953524"/>
              <a:ext cx="561321" cy="491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CodeCogsEqn (7).pdf" descr="CodeCogsEqn (7).pd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3282117" y="627948"/>
              <a:ext cx="1461229" cy="581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CodeCogsEqn (9).pdf" descr="CodeCogsEqn (9)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570335" y="627948"/>
              <a:ext cx="1535820" cy="581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Plot.pdf" descr="Plot.pd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15031" t="20355" r="15031" b="8413"/>
            <a:stretch>
              <a:fillRect/>
            </a:stretch>
          </p:blipFill>
          <p:spPr>
            <a:xfrm>
              <a:off x="6952299" y="627948"/>
              <a:ext cx="3051191" cy="2054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8" name="Line"/>
            <p:cNvSpPr/>
            <p:nvPr/>
          </p:nvSpPr>
          <p:spPr>
            <a:xfrm>
              <a:off x="1833959" y="244167"/>
              <a:ext cx="4587748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79" name="Line"/>
            <p:cNvSpPr/>
            <p:nvPr/>
          </p:nvSpPr>
          <p:spPr>
            <a:xfrm>
              <a:off x="10355318" y="244167"/>
              <a:ext cx="4587748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80" name="Trapezium"/>
            <p:cNvSpPr/>
            <p:nvPr/>
          </p:nvSpPr>
          <p:spPr>
            <a:xfrm rot="5400000">
              <a:off x="702671" y="4230132"/>
              <a:ext cx="3778018" cy="160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7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627" y="0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81" name="Trapezium"/>
            <p:cNvSpPr/>
            <p:nvPr/>
          </p:nvSpPr>
          <p:spPr>
            <a:xfrm rot="5400000">
              <a:off x="5272690" y="4441048"/>
              <a:ext cx="2606685" cy="110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7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627" y="0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82" name="Trapezium"/>
            <p:cNvSpPr/>
            <p:nvPr/>
          </p:nvSpPr>
          <p:spPr>
            <a:xfrm rot="16200000">
              <a:off x="9447528" y="4441048"/>
              <a:ext cx="2606685" cy="110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7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627" y="0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83" name="Trapezium"/>
            <p:cNvSpPr/>
            <p:nvPr/>
          </p:nvSpPr>
          <p:spPr>
            <a:xfrm flipH="1" rot="16200000">
              <a:off x="12589629" y="4230132"/>
              <a:ext cx="3778018" cy="160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7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627" y="0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20853520" y="6427677"/>
            <a:ext cx="2870201" cy="3304726"/>
            <a:chOff x="0" y="0"/>
            <a:chExt cx="2870200" cy="3304724"/>
          </a:xfrm>
        </p:grpSpPr>
        <p:pic>
          <p:nvPicPr>
            <p:cNvPr id="4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2855" t="29129" r="7911" b="41783"/>
            <a:stretch>
              <a:fillRect/>
            </a:stretch>
          </p:blipFill>
          <p:spPr>
            <a:xfrm>
              <a:off x="594520" y="0"/>
              <a:ext cx="1681336" cy="1664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Reconstructed…"/>
            <p:cNvSpPr txBox="1"/>
            <p:nvPr/>
          </p:nvSpPr>
          <p:spPr>
            <a:xfrm>
              <a:off x="0" y="2136324"/>
              <a:ext cx="2870201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pPr>
              <a:r>
                <a:t>Reconstructed</a:t>
              </a:r>
            </a:p>
            <a:p>
              <a: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pPr>
              <a:r>
                <a:t>Image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An encoder is just a convolutional operation coupled with an activation function…"/>
          <p:cNvSpPr txBox="1"/>
          <p:nvPr>
            <p:ph type="body" sz="half" idx="1"/>
          </p:nvPr>
        </p:nvSpPr>
        <p:spPr>
          <a:xfrm>
            <a:off x="6807205" y="3124266"/>
            <a:ext cx="11360801" cy="9059201"/>
          </a:xfrm>
          <a:prstGeom prst="rect">
            <a:avLst/>
          </a:prstGeom>
        </p:spPr>
        <p:txBody>
          <a:bodyPr/>
          <a:lstStyle/>
          <a:p>
            <a:pPr/>
            <a:r>
              <a:t>An 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encoder</a:t>
            </a:r>
            <a:r>
              <a:t> is just a convolutional operation coupled with an activation function</a:t>
            </a:r>
          </a:p>
          <a:p>
            <a:pPr marL="0" indent="0">
              <a:buClrTx/>
              <a:buSzTx/>
              <a:buFontTx/>
              <a:buNone/>
            </a:pPr>
          </a:p>
          <a:p>
            <a:pPr/>
            <a:r>
              <a:t>A 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decoder</a:t>
            </a:r>
            <a:r>
              <a:t> is de-convolutional operation and activation function</a:t>
            </a:r>
          </a:p>
          <a:p>
            <a:pPr marL="0" indent="0">
              <a:buClrTx/>
              <a:buSzTx/>
              <a:buFontTx/>
              <a:buNone/>
            </a:pPr>
          </a:p>
          <a:p>
            <a:pPr/>
            <a:r>
              <a:t>De-conv2D is just a 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transposed</a:t>
            </a:r>
            <a:r>
              <a:t> Conv2D</a:t>
            </a:r>
          </a:p>
        </p:txBody>
      </p:sp>
      <p:sp>
        <p:nvSpPr>
          <p:cNvPr id="4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1" name="Encoder-De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Encoder-Decoder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2032863" y="3124266"/>
            <a:ext cx="3167214" cy="8730750"/>
            <a:chOff x="0" y="0"/>
            <a:chExt cx="3167212" cy="8730748"/>
          </a:xfrm>
        </p:grpSpPr>
        <p:sp>
          <p:nvSpPr>
            <p:cNvPr id="492" name="Encode"/>
            <p:cNvSpPr txBox="1"/>
            <p:nvPr/>
          </p:nvSpPr>
          <p:spPr>
            <a:xfrm>
              <a:off x="605832" y="0"/>
              <a:ext cx="1541017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Encode</a:t>
              </a:r>
            </a:p>
          </p:txBody>
        </p:sp>
        <p:grpSp>
          <p:nvGrpSpPr>
            <p:cNvPr id="504" name="Group"/>
            <p:cNvGrpSpPr/>
            <p:nvPr/>
          </p:nvGrpSpPr>
          <p:grpSpPr>
            <a:xfrm>
              <a:off x="-1" y="1278485"/>
              <a:ext cx="3167214" cy="7452264"/>
              <a:chOff x="0" y="0"/>
              <a:chExt cx="3167212" cy="7452263"/>
            </a:xfrm>
          </p:grpSpPr>
          <p:sp>
            <p:nvSpPr>
              <p:cNvPr id="493" name="Trapezium"/>
              <p:cNvSpPr/>
              <p:nvPr/>
            </p:nvSpPr>
            <p:spPr>
              <a:xfrm rot="5400000">
                <a:off x="-2142526" y="2142525"/>
                <a:ext cx="7452264" cy="316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4" name="Conv2D"/>
              <p:cNvSpPr txBox="1"/>
              <p:nvPr/>
            </p:nvSpPr>
            <p:spPr>
              <a:xfrm>
                <a:off x="814214" y="2408313"/>
                <a:ext cx="153878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Conv2D</a:t>
                </a:r>
              </a:p>
            </p:txBody>
          </p:sp>
          <p:sp>
            <p:nvSpPr>
              <p:cNvPr id="495" name="ReLU"/>
              <p:cNvSpPr txBox="1"/>
              <p:nvPr/>
            </p:nvSpPr>
            <p:spPr>
              <a:xfrm>
                <a:off x="1047278" y="4254449"/>
                <a:ext cx="10726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ReLU</a:t>
                </a:r>
              </a:p>
            </p:txBody>
          </p:sp>
          <p:grpSp>
            <p:nvGrpSpPr>
              <p:cNvPr id="503" name="Group"/>
              <p:cNvGrpSpPr/>
              <p:nvPr/>
            </p:nvGrpSpPr>
            <p:grpSpPr>
              <a:xfrm>
                <a:off x="44822" y="1780082"/>
                <a:ext cx="3077568" cy="3866593"/>
                <a:chOff x="0" y="0"/>
                <a:chExt cx="3077567" cy="3866591"/>
              </a:xfrm>
            </p:grpSpPr>
            <p:grpSp>
              <p:nvGrpSpPr>
                <p:cNvPr id="498" name="Group"/>
                <p:cNvGrpSpPr/>
                <p:nvPr/>
              </p:nvGrpSpPr>
              <p:grpSpPr>
                <a:xfrm>
                  <a:off x="-1" y="-1"/>
                  <a:ext cx="1538785" cy="590132"/>
                  <a:chOff x="0" y="0"/>
                  <a:chExt cx="1538783" cy="590130"/>
                </a:xfrm>
              </p:grpSpPr>
              <p:sp>
                <p:nvSpPr>
                  <p:cNvPr id="496" name="Line"/>
                  <p:cNvSpPr/>
                  <p:nvPr/>
                </p:nvSpPr>
                <p:spPr>
                  <a:xfrm>
                    <a:off x="0" y="31749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97" name="Line"/>
                  <p:cNvSpPr/>
                  <p:nvPr/>
                </p:nvSpPr>
                <p:spPr>
                  <a:xfrm flipV="1">
                    <a:off x="1538783" y="-1"/>
                    <a:ext cx="1" cy="590132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head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01" name="Group"/>
                <p:cNvGrpSpPr/>
                <p:nvPr/>
              </p:nvGrpSpPr>
              <p:grpSpPr>
                <a:xfrm>
                  <a:off x="1538783" y="3172572"/>
                  <a:ext cx="1538785" cy="694020"/>
                  <a:chOff x="0" y="0"/>
                  <a:chExt cx="1538783" cy="694019"/>
                </a:xfrm>
              </p:grpSpPr>
              <p:sp>
                <p:nvSpPr>
                  <p:cNvPr id="499" name="Line"/>
                  <p:cNvSpPr/>
                  <p:nvPr/>
                </p:nvSpPr>
                <p:spPr>
                  <a:xfrm>
                    <a:off x="0" y="662268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00" name="Line"/>
                  <p:cNvSpPr/>
                  <p:nvPr/>
                </p:nvSpPr>
                <p:spPr>
                  <a:xfrm flipV="1">
                    <a:off x="0" y="0"/>
                    <a:ext cx="1" cy="694020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502" name="Line"/>
                <p:cNvSpPr/>
                <p:nvPr/>
              </p:nvSpPr>
              <p:spPr>
                <a:xfrm flipV="1">
                  <a:off x="1507033" y="1271026"/>
                  <a:ext cx="1" cy="11066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5"/>
                  </a:solidFill>
                  <a:prstDash val="solid"/>
                  <a:round/>
                  <a:head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519" name="Group"/>
          <p:cNvGrpSpPr/>
          <p:nvPr/>
        </p:nvGrpSpPr>
        <p:grpSpPr>
          <a:xfrm>
            <a:off x="19518103" y="3124266"/>
            <a:ext cx="3167213" cy="8730750"/>
            <a:chOff x="0" y="0"/>
            <a:chExt cx="3167212" cy="8730748"/>
          </a:xfrm>
        </p:grpSpPr>
        <p:sp>
          <p:nvSpPr>
            <p:cNvPr id="506" name="Decode"/>
            <p:cNvSpPr txBox="1"/>
            <p:nvPr/>
          </p:nvSpPr>
          <p:spPr>
            <a:xfrm>
              <a:off x="605832" y="0"/>
              <a:ext cx="1587898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Decode</a:t>
              </a:r>
            </a:p>
          </p:txBody>
        </p:sp>
        <p:grpSp>
          <p:nvGrpSpPr>
            <p:cNvPr id="518" name="Group"/>
            <p:cNvGrpSpPr/>
            <p:nvPr/>
          </p:nvGrpSpPr>
          <p:grpSpPr>
            <a:xfrm>
              <a:off x="-1" y="1278485"/>
              <a:ext cx="3167214" cy="7452264"/>
              <a:chOff x="0" y="0"/>
              <a:chExt cx="3167212" cy="7452263"/>
            </a:xfrm>
          </p:grpSpPr>
          <p:sp>
            <p:nvSpPr>
              <p:cNvPr id="507" name="Trapezium"/>
              <p:cNvSpPr/>
              <p:nvPr/>
            </p:nvSpPr>
            <p:spPr>
              <a:xfrm rot="16200000">
                <a:off x="-2142526" y="2142525"/>
                <a:ext cx="7452264" cy="316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8" name="Deconv2D"/>
              <p:cNvSpPr txBox="1"/>
              <p:nvPr/>
            </p:nvSpPr>
            <p:spPr>
              <a:xfrm>
                <a:off x="611014" y="2408313"/>
                <a:ext cx="1982590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Deconv2D</a:t>
                </a:r>
              </a:p>
            </p:txBody>
          </p:sp>
          <p:sp>
            <p:nvSpPr>
              <p:cNvPr id="509" name="ReLU"/>
              <p:cNvSpPr txBox="1"/>
              <p:nvPr/>
            </p:nvSpPr>
            <p:spPr>
              <a:xfrm>
                <a:off x="1047278" y="4254449"/>
                <a:ext cx="10726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ReLU</a:t>
                </a:r>
              </a:p>
            </p:txBody>
          </p:sp>
          <p:grpSp>
            <p:nvGrpSpPr>
              <p:cNvPr id="517" name="Group"/>
              <p:cNvGrpSpPr/>
              <p:nvPr/>
            </p:nvGrpSpPr>
            <p:grpSpPr>
              <a:xfrm>
                <a:off x="44822" y="1780082"/>
                <a:ext cx="3077568" cy="3866593"/>
                <a:chOff x="0" y="0"/>
                <a:chExt cx="3077567" cy="3866591"/>
              </a:xfrm>
            </p:grpSpPr>
            <p:grpSp>
              <p:nvGrpSpPr>
                <p:cNvPr id="512" name="Group"/>
                <p:cNvGrpSpPr/>
                <p:nvPr/>
              </p:nvGrpSpPr>
              <p:grpSpPr>
                <a:xfrm>
                  <a:off x="-1" y="-1"/>
                  <a:ext cx="1538785" cy="590132"/>
                  <a:chOff x="0" y="0"/>
                  <a:chExt cx="1538783" cy="590130"/>
                </a:xfrm>
              </p:grpSpPr>
              <p:sp>
                <p:nvSpPr>
                  <p:cNvPr id="510" name="Line"/>
                  <p:cNvSpPr/>
                  <p:nvPr/>
                </p:nvSpPr>
                <p:spPr>
                  <a:xfrm>
                    <a:off x="0" y="31749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11" name="Line"/>
                  <p:cNvSpPr/>
                  <p:nvPr/>
                </p:nvSpPr>
                <p:spPr>
                  <a:xfrm flipV="1">
                    <a:off x="1538783" y="-1"/>
                    <a:ext cx="1" cy="590132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head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15" name="Group"/>
                <p:cNvGrpSpPr/>
                <p:nvPr/>
              </p:nvGrpSpPr>
              <p:grpSpPr>
                <a:xfrm>
                  <a:off x="1538783" y="3172572"/>
                  <a:ext cx="1538785" cy="694020"/>
                  <a:chOff x="0" y="0"/>
                  <a:chExt cx="1538783" cy="694019"/>
                </a:xfrm>
              </p:grpSpPr>
              <p:sp>
                <p:nvSpPr>
                  <p:cNvPr id="513" name="Line"/>
                  <p:cNvSpPr/>
                  <p:nvPr/>
                </p:nvSpPr>
                <p:spPr>
                  <a:xfrm>
                    <a:off x="0" y="662268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14" name="Line"/>
                  <p:cNvSpPr/>
                  <p:nvPr/>
                </p:nvSpPr>
                <p:spPr>
                  <a:xfrm flipV="1">
                    <a:off x="0" y="0"/>
                    <a:ext cx="1" cy="694020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516" name="Line"/>
                <p:cNvSpPr/>
                <p:nvPr/>
              </p:nvSpPr>
              <p:spPr>
                <a:xfrm flipV="1">
                  <a:off x="1507033" y="1271026"/>
                  <a:ext cx="1" cy="11066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5"/>
                  </a:solidFill>
                  <a:prstDash val="solid"/>
                  <a:round/>
                  <a:head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# Encoder…"/>
          <p:cNvSpPr txBox="1"/>
          <p:nvPr>
            <p:ph type="body" sz="quarter" idx="1"/>
          </p:nvPr>
        </p:nvSpPr>
        <p:spPr>
          <a:xfrm>
            <a:off x="8776723" y="3851540"/>
            <a:ext cx="8545450" cy="601292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>
                <a:solidFill>
                  <a:schemeClr val="accent4">
                    <a:satOff val="-17429"/>
                    <a:lumOff val="-12980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Encoder</a:t>
            </a:r>
          </a:p>
          <a:p>
            <a:pPr marL="0" indent="0"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tf.nn.conv2d()</a:t>
            </a:r>
          </a:p>
          <a:p>
            <a:pPr marL="0" indent="0"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tf.nn.relu()</a:t>
            </a:r>
          </a:p>
          <a:p>
            <a:pPr marL="0" indent="0"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0" indent="0">
              <a:buClrTx/>
              <a:buSzTx/>
              <a:buFontTx/>
              <a:buNone/>
              <a:defRPr>
                <a:solidFill>
                  <a:schemeClr val="accent4">
                    <a:satOff val="-17429"/>
                    <a:lumOff val="-12980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Decoder</a:t>
            </a:r>
          </a:p>
          <a:p>
            <a:pPr marL="0" indent="0"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tf.nn.conv2d_transpose()</a:t>
            </a:r>
          </a:p>
          <a:p>
            <a:pPr marL="0" indent="0"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tf.nn.relu()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6" name="Group"/>
          <p:cNvGrpSpPr/>
          <p:nvPr/>
        </p:nvGrpSpPr>
        <p:grpSpPr>
          <a:xfrm>
            <a:off x="2032863" y="3124266"/>
            <a:ext cx="3167214" cy="8730750"/>
            <a:chOff x="0" y="0"/>
            <a:chExt cx="3167212" cy="8730748"/>
          </a:xfrm>
        </p:grpSpPr>
        <p:sp>
          <p:nvSpPr>
            <p:cNvPr id="523" name="Encode"/>
            <p:cNvSpPr txBox="1"/>
            <p:nvPr/>
          </p:nvSpPr>
          <p:spPr>
            <a:xfrm>
              <a:off x="605832" y="0"/>
              <a:ext cx="1541017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Encode</a:t>
              </a:r>
            </a:p>
          </p:txBody>
        </p:sp>
        <p:grpSp>
          <p:nvGrpSpPr>
            <p:cNvPr id="535" name="Group"/>
            <p:cNvGrpSpPr/>
            <p:nvPr/>
          </p:nvGrpSpPr>
          <p:grpSpPr>
            <a:xfrm>
              <a:off x="-1" y="1278485"/>
              <a:ext cx="3167214" cy="7452264"/>
              <a:chOff x="0" y="0"/>
              <a:chExt cx="3167212" cy="7452263"/>
            </a:xfrm>
          </p:grpSpPr>
          <p:sp>
            <p:nvSpPr>
              <p:cNvPr id="524" name="Trapezium"/>
              <p:cNvSpPr/>
              <p:nvPr/>
            </p:nvSpPr>
            <p:spPr>
              <a:xfrm rot="5400000">
                <a:off x="-2142526" y="2142525"/>
                <a:ext cx="7452264" cy="316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5" name="Conv2D"/>
              <p:cNvSpPr txBox="1"/>
              <p:nvPr/>
            </p:nvSpPr>
            <p:spPr>
              <a:xfrm>
                <a:off x="814214" y="2408313"/>
                <a:ext cx="153878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Conv2D</a:t>
                </a:r>
              </a:p>
            </p:txBody>
          </p:sp>
          <p:sp>
            <p:nvSpPr>
              <p:cNvPr id="526" name="ReLU"/>
              <p:cNvSpPr txBox="1"/>
              <p:nvPr/>
            </p:nvSpPr>
            <p:spPr>
              <a:xfrm>
                <a:off x="1047278" y="4254449"/>
                <a:ext cx="10726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ReLU</a:t>
                </a:r>
              </a:p>
            </p:txBody>
          </p:sp>
          <p:grpSp>
            <p:nvGrpSpPr>
              <p:cNvPr id="534" name="Group"/>
              <p:cNvGrpSpPr/>
              <p:nvPr/>
            </p:nvGrpSpPr>
            <p:grpSpPr>
              <a:xfrm>
                <a:off x="44822" y="1780082"/>
                <a:ext cx="3077568" cy="3866593"/>
                <a:chOff x="0" y="0"/>
                <a:chExt cx="3077567" cy="3866591"/>
              </a:xfrm>
            </p:grpSpPr>
            <p:grpSp>
              <p:nvGrpSpPr>
                <p:cNvPr id="529" name="Group"/>
                <p:cNvGrpSpPr/>
                <p:nvPr/>
              </p:nvGrpSpPr>
              <p:grpSpPr>
                <a:xfrm>
                  <a:off x="-1" y="-1"/>
                  <a:ext cx="1538785" cy="590132"/>
                  <a:chOff x="0" y="0"/>
                  <a:chExt cx="1538783" cy="590130"/>
                </a:xfrm>
              </p:grpSpPr>
              <p:sp>
                <p:nvSpPr>
                  <p:cNvPr id="527" name="Line"/>
                  <p:cNvSpPr/>
                  <p:nvPr/>
                </p:nvSpPr>
                <p:spPr>
                  <a:xfrm>
                    <a:off x="0" y="31749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28" name="Line"/>
                  <p:cNvSpPr/>
                  <p:nvPr/>
                </p:nvSpPr>
                <p:spPr>
                  <a:xfrm flipV="1">
                    <a:off x="1538783" y="-1"/>
                    <a:ext cx="1" cy="590132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head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32" name="Group"/>
                <p:cNvGrpSpPr/>
                <p:nvPr/>
              </p:nvGrpSpPr>
              <p:grpSpPr>
                <a:xfrm>
                  <a:off x="1538783" y="3172572"/>
                  <a:ext cx="1538785" cy="694020"/>
                  <a:chOff x="0" y="0"/>
                  <a:chExt cx="1538783" cy="694019"/>
                </a:xfrm>
              </p:grpSpPr>
              <p:sp>
                <p:nvSpPr>
                  <p:cNvPr id="530" name="Line"/>
                  <p:cNvSpPr/>
                  <p:nvPr/>
                </p:nvSpPr>
                <p:spPr>
                  <a:xfrm>
                    <a:off x="0" y="662268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31" name="Line"/>
                  <p:cNvSpPr/>
                  <p:nvPr/>
                </p:nvSpPr>
                <p:spPr>
                  <a:xfrm flipV="1">
                    <a:off x="0" y="0"/>
                    <a:ext cx="1" cy="694020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533" name="Line"/>
                <p:cNvSpPr/>
                <p:nvPr/>
              </p:nvSpPr>
              <p:spPr>
                <a:xfrm flipV="1">
                  <a:off x="1507033" y="1271026"/>
                  <a:ext cx="1" cy="11066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5"/>
                  </a:solidFill>
                  <a:prstDash val="solid"/>
                  <a:round/>
                  <a:head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550" name="Group"/>
          <p:cNvGrpSpPr/>
          <p:nvPr/>
        </p:nvGrpSpPr>
        <p:grpSpPr>
          <a:xfrm>
            <a:off x="19518103" y="3124266"/>
            <a:ext cx="3167213" cy="8730750"/>
            <a:chOff x="0" y="0"/>
            <a:chExt cx="3167212" cy="8730748"/>
          </a:xfrm>
        </p:grpSpPr>
        <p:sp>
          <p:nvSpPr>
            <p:cNvPr id="537" name="Decode"/>
            <p:cNvSpPr txBox="1"/>
            <p:nvPr/>
          </p:nvSpPr>
          <p:spPr>
            <a:xfrm>
              <a:off x="605832" y="0"/>
              <a:ext cx="1587898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Decode</a:t>
              </a:r>
            </a:p>
          </p:txBody>
        </p:sp>
        <p:grpSp>
          <p:nvGrpSpPr>
            <p:cNvPr id="549" name="Group"/>
            <p:cNvGrpSpPr/>
            <p:nvPr/>
          </p:nvGrpSpPr>
          <p:grpSpPr>
            <a:xfrm>
              <a:off x="-1" y="1278485"/>
              <a:ext cx="3167214" cy="7452264"/>
              <a:chOff x="0" y="0"/>
              <a:chExt cx="3167212" cy="7452263"/>
            </a:xfrm>
          </p:grpSpPr>
          <p:sp>
            <p:nvSpPr>
              <p:cNvPr id="538" name="Trapezium"/>
              <p:cNvSpPr/>
              <p:nvPr/>
            </p:nvSpPr>
            <p:spPr>
              <a:xfrm rot="16200000">
                <a:off x="-2142526" y="2142525"/>
                <a:ext cx="7452264" cy="316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9" name="Deconv2D"/>
              <p:cNvSpPr txBox="1"/>
              <p:nvPr/>
            </p:nvSpPr>
            <p:spPr>
              <a:xfrm>
                <a:off x="611014" y="2408313"/>
                <a:ext cx="1982590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Deconv2D</a:t>
                </a:r>
              </a:p>
            </p:txBody>
          </p:sp>
          <p:sp>
            <p:nvSpPr>
              <p:cNvPr id="540" name="ReLU"/>
              <p:cNvSpPr txBox="1"/>
              <p:nvPr/>
            </p:nvSpPr>
            <p:spPr>
              <a:xfrm>
                <a:off x="1047278" y="4254449"/>
                <a:ext cx="107265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ReLU</a:t>
                </a:r>
              </a:p>
            </p:txBody>
          </p:sp>
          <p:grpSp>
            <p:nvGrpSpPr>
              <p:cNvPr id="548" name="Group"/>
              <p:cNvGrpSpPr/>
              <p:nvPr/>
            </p:nvGrpSpPr>
            <p:grpSpPr>
              <a:xfrm>
                <a:off x="44822" y="1780082"/>
                <a:ext cx="3077568" cy="3866593"/>
                <a:chOff x="0" y="0"/>
                <a:chExt cx="3077567" cy="3866591"/>
              </a:xfrm>
            </p:grpSpPr>
            <p:grpSp>
              <p:nvGrpSpPr>
                <p:cNvPr id="543" name="Group"/>
                <p:cNvGrpSpPr/>
                <p:nvPr/>
              </p:nvGrpSpPr>
              <p:grpSpPr>
                <a:xfrm>
                  <a:off x="-1" y="-1"/>
                  <a:ext cx="1538785" cy="590132"/>
                  <a:chOff x="0" y="0"/>
                  <a:chExt cx="1538783" cy="590130"/>
                </a:xfrm>
              </p:grpSpPr>
              <p:sp>
                <p:nvSpPr>
                  <p:cNvPr id="541" name="Line"/>
                  <p:cNvSpPr/>
                  <p:nvPr/>
                </p:nvSpPr>
                <p:spPr>
                  <a:xfrm>
                    <a:off x="0" y="31749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42" name="Line"/>
                  <p:cNvSpPr/>
                  <p:nvPr/>
                </p:nvSpPr>
                <p:spPr>
                  <a:xfrm flipV="1">
                    <a:off x="1538783" y="-1"/>
                    <a:ext cx="1" cy="590132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head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grpSp>
              <p:nvGrpSpPr>
                <p:cNvPr id="546" name="Group"/>
                <p:cNvGrpSpPr/>
                <p:nvPr/>
              </p:nvGrpSpPr>
              <p:grpSpPr>
                <a:xfrm>
                  <a:off x="1538783" y="3172572"/>
                  <a:ext cx="1538785" cy="694020"/>
                  <a:chOff x="0" y="0"/>
                  <a:chExt cx="1538783" cy="694019"/>
                </a:xfrm>
              </p:grpSpPr>
              <p:sp>
                <p:nvSpPr>
                  <p:cNvPr id="544" name="Line"/>
                  <p:cNvSpPr/>
                  <p:nvPr/>
                </p:nvSpPr>
                <p:spPr>
                  <a:xfrm>
                    <a:off x="0" y="662268"/>
                    <a:ext cx="1538784" cy="1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45" name="Line"/>
                  <p:cNvSpPr/>
                  <p:nvPr/>
                </p:nvSpPr>
                <p:spPr>
                  <a:xfrm flipV="1">
                    <a:off x="0" y="0"/>
                    <a:ext cx="1" cy="694020"/>
                  </a:xfrm>
                  <a:prstGeom prst="line">
                    <a:avLst/>
                  </a:prstGeom>
                  <a:noFill/>
                  <a:ln w="63500" cap="flat">
                    <a:solidFill>
                      <a:schemeClr val="accent5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547" name="Line"/>
                <p:cNvSpPr/>
                <p:nvPr/>
              </p:nvSpPr>
              <p:spPr>
                <a:xfrm flipV="1">
                  <a:off x="1507033" y="1271026"/>
                  <a:ext cx="1" cy="11066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5"/>
                  </a:solidFill>
                  <a:prstDash val="solid"/>
                  <a:round/>
                  <a:head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551" name="Encoder-De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Encoder-Decoder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4" name="Latent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Latent Distribution</a:t>
            </a:r>
          </a:p>
        </p:txBody>
      </p:sp>
      <p:pic>
        <p:nvPicPr>
          <p:cNvPr id="555" name="Plot.pdf" descr="Plot.pdf"/>
          <p:cNvPicPr>
            <a:picLocks noChangeAspect="1"/>
          </p:cNvPicPr>
          <p:nvPr/>
        </p:nvPicPr>
        <p:blipFill>
          <a:blip r:embed="rId2">
            <a:extLst/>
          </a:blip>
          <a:srcRect l="18044" t="23100" r="16831" b="10436"/>
          <a:stretch>
            <a:fillRect/>
          </a:stretch>
        </p:blipFill>
        <p:spPr>
          <a:xfrm>
            <a:off x="2315549" y="4306282"/>
            <a:ext cx="8857404" cy="5975177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The latent vector z ∼ (μ, σ)…"/>
          <p:cNvSpPr txBox="1"/>
          <p:nvPr>
            <p:ph type="body" sz="half" idx="1"/>
          </p:nvPr>
        </p:nvSpPr>
        <p:spPr>
          <a:xfrm>
            <a:off x="11865121" y="2821933"/>
            <a:ext cx="11360801" cy="9059201"/>
          </a:xfrm>
          <a:prstGeom prst="rect">
            <a:avLst/>
          </a:prstGeom>
        </p:spPr>
        <p:txBody>
          <a:bodyPr/>
          <a:lstStyle/>
          <a:p>
            <a:pPr/>
            <a:r>
              <a:t>The latent vector </a:t>
            </a:r>
            <a:r>
              <a:rPr i="1"/>
              <a:t>z</a:t>
            </a:r>
            <a:r>
              <a:t> ∼ (μ, σ)</a:t>
            </a:r>
          </a:p>
          <a:p>
            <a:pPr/>
            <a:r>
              <a:t>Compressed representation of input x</a:t>
            </a:r>
            <a:endParaRPr i="1"/>
          </a:p>
          <a:p>
            <a:pPr/>
            <a:endParaRPr i="1"/>
          </a:p>
          <a:p>
            <a:pPr/>
            <a:r>
              <a:t>q_Φ(z|x) encodes x to z</a:t>
            </a:r>
          </a:p>
          <a:p>
            <a:pPr/>
            <a:r>
              <a:t>p_θ(x|z) decodes z to x</a:t>
            </a:r>
          </a:p>
          <a:p>
            <a:pPr/>
            <a:r>
              <a:t>θ and Φ represent weights and biases</a:t>
            </a:r>
          </a:p>
          <a:p>
            <a:pPr/>
          </a:p>
          <a:p>
            <a:pPr/>
            <a:r>
              <a:t>Remember: we </a:t>
            </a:r>
            <a:r>
              <a:rPr>
                <a:solidFill>
                  <a:schemeClr val="accent4">
                    <a:satOff val="-17429"/>
                    <a:lumOff val="-1298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rPr>
              <a:t>sample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 </a:t>
            </a:r>
            <a:r>
              <a:t>from the distribution z → lossy reconstruction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5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VAE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VAE Applications</a:t>
            </a:r>
          </a:p>
        </p:txBody>
      </p:sp>
      <p:sp>
        <p:nvSpPr>
          <p:cNvPr id="5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033" t="0" r="4033" b="0"/>
          <a:stretch>
            <a:fillRect/>
          </a:stretch>
        </p:blipFill>
        <p:spPr>
          <a:xfrm>
            <a:off x="2078037" y="5964237"/>
            <a:ext cx="20227917" cy="5581359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Emil Wallner, 2017. Colorizing B&amp;W Photos with Neural Networks. FloydHub."/>
          <p:cNvSpPr txBox="1"/>
          <p:nvPr/>
        </p:nvSpPr>
        <p:spPr>
          <a:xfrm>
            <a:off x="831199" y="12105557"/>
            <a:ext cx="15996801" cy="7895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Emil Wallner, 2017. </a:t>
            </a:r>
            <a:r>
              <a:rPr i="1"/>
              <a:t>Colorizing B&amp;W Photos with Neural Networks</a:t>
            </a:r>
            <a:r>
              <a:t>. FloydHub.</a:t>
            </a:r>
          </a:p>
        </p:txBody>
      </p:sp>
      <p:sp>
        <p:nvSpPr>
          <p:cNvPr id="562" name="Colorize B&amp;W images…"/>
          <p:cNvSpPr txBox="1"/>
          <p:nvPr/>
        </p:nvSpPr>
        <p:spPr>
          <a:xfrm>
            <a:off x="831199" y="2821933"/>
            <a:ext cx="13531851" cy="3733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>
              <a:lnSpc>
                <a:spcPct val="115000"/>
              </a:lnSpc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Colorize B&amp;W images</a:t>
            </a:r>
          </a:p>
          <a:p>
            <a:pPr marL="1028700" indent="-914400">
              <a:lnSpc>
                <a:spcPct val="115000"/>
              </a:lnSpc>
              <a:buClr>
                <a:srgbClr val="000000"/>
              </a:buClr>
              <a:buSzPts val="4800"/>
              <a:buFont typeface="Helvetica"/>
              <a:buChar char="●"/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Encoder-Decoder architecture</a:t>
            </a:r>
          </a:p>
          <a:p>
            <a:pPr marL="1028700" indent="-914400">
              <a:lnSpc>
                <a:spcPct val="115000"/>
              </a:lnSpc>
              <a:buClr>
                <a:srgbClr val="000000"/>
              </a:buClr>
              <a:buSzPts val="4800"/>
              <a:buFont typeface="Helvetica"/>
              <a:buChar char="●"/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Inception ResNet V2 Classifier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Works similarly to VAEs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Works similarly to VAEs</a:t>
            </a:r>
          </a:p>
          <a:p>
            <a:pPr lvl="1">
              <a:lnSpc>
                <a:spcPct val="120000"/>
              </a:lnSpc>
              <a:buChar char="‣"/>
            </a:pPr>
            <a:r>
              <a:t>Uses encoder-decoder system</a:t>
            </a:r>
          </a:p>
          <a:p>
            <a:pPr lvl="1">
              <a:lnSpc>
                <a:spcPct val="120000"/>
              </a:lnSpc>
              <a:buChar char="‣"/>
            </a:pPr>
            <a:r>
              <a:t>Converts latent vectors into samples </a:t>
            </a:r>
          </a:p>
          <a:p>
            <a:pPr lvl="1">
              <a:lnSpc>
                <a:spcPct val="120000"/>
              </a:lnSpc>
              <a:buChar char="‣"/>
            </a:pPr>
            <a:r>
              <a:t>‘Generator’ instead of decoder</a:t>
            </a:r>
          </a:p>
          <a:p>
            <a:pPr lvl="1">
              <a:lnSpc>
                <a:spcPct val="120000"/>
              </a:lnSpc>
              <a:buChar char="●"/>
            </a:pPr>
          </a:p>
          <a:p>
            <a:pPr>
              <a:lnSpc>
                <a:spcPct val="120000"/>
              </a:lnSpc>
            </a:pPr>
            <a:r>
              <a:t>But </a:t>
            </a:r>
            <a:r>
              <a:rPr>
                <a:solidFill>
                  <a:schemeClr val="accent3"/>
                </a:solidFill>
              </a:rPr>
              <a:t>trains</a:t>
            </a:r>
            <a:r>
              <a:t> in a </a:t>
            </a:r>
            <a:r>
              <a:rPr>
                <a:solidFill>
                  <a:schemeClr val="accent5">
                    <a:lumOff val="-9490"/>
                  </a:schemeClr>
                </a:solidFill>
              </a:rPr>
              <a:t>different</a:t>
            </a:r>
            <a:r>
              <a:t> way:</a:t>
            </a:r>
          </a:p>
          <a:p>
            <a:pPr lvl="1">
              <a:lnSpc>
                <a:spcPct val="120000"/>
              </a:lnSpc>
              <a:buChar char="‣"/>
            </a:pPr>
            <a:r>
              <a:t>Passes random vectors into the generator </a:t>
            </a:r>
          </a:p>
          <a:p>
            <a:pPr lvl="1">
              <a:lnSpc>
                <a:spcPct val="120000"/>
              </a:lnSpc>
              <a:buChar char="‣"/>
            </a:pPr>
            <a:r>
              <a:t>Directly evaluates the outputs on how well they follow the expected distribution</a:t>
            </a:r>
          </a:p>
        </p:txBody>
      </p:sp>
      <p:sp>
        <p:nvSpPr>
          <p:cNvPr id="566" name="Generative Adversari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enerative Adversarial Networks (GA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51">
              <a:defRPr sz="8736"/>
            </a:lvl1pPr>
          </a:lstStyle>
          <a:p>
            <a:pPr/>
            <a:r>
              <a:t>Generative Adversarial Networks (GANs)</a:t>
            </a:r>
          </a:p>
        </p:txBody>
      </p:sp>
      <p:sp>
        <p:nvSpPr>
          <p:cNvPr id="132" name="Creating conte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content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GANs.png" descr="GANs.png"/>
          <p:cNvPicPr>
            <a:picLocks noChangeAspect="1"/>
          </p:cNvPicPr>
          <p:nvPr/>
        </p:nvPicPr>
        <p:blipFill>
          <a:blip r:embed="rId2">
            <a:extLst/>
          </a:blip>
          <a:srcRect l="4004" t="1917" r="64112" b="70036"/>
          <a:stretch>
            <a:fillRect/>
          </a:stretch>
        </p:blipFill>
        <p:spPr>
          <a:xfrm>
            <a:off x="14327666" y="3036887"/>
            <a:ext cx="7593380" cy="7642104"/>
          </a:xfrm>
          <a:prstGeom prst="rect">
            <a:avLst/>
          </a:prstGeom>
          <a:ln w="635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Essentially create a loss function to measure: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Essentially create a loss function to measure:</a:t>
            </a:r>
          </a:p>
          <a:p>
            <a:pPr lvl="1">
              <a:lnSpc>
                <a:spcPct val="120000"/>
              </a:lnSpc>
              <a:buChar char="●"/>
            </a:pPr>
            <a:r>
              <a:t>How well generated samples match the training samples</a:t>
            </a:r>
          </a:p>
          <a:p>
            <a:pPr lvl="1">
              <a:lnSpc>
                <a:spcPct val="120000"/>
              </a:lnSpc>
              <a:buChar char="‣"/>
            </a:pPr>
            <a:r>
              <a:t>Use that loss function to optimise the model</a:t>
            </a:r>
          </a:p>
          <a:p>
            <a:pPr lvl="1">
              <a:lnSpc>
                <a:spcPct val="120000"/>
              </a:lnSpc>
              <a:buChar char="‣"/>
            </a:pPr>
          </a:p>
          <a:p>
            <a:pPr>
              <a:lnSpc>
                <a:spcPct val="120000"/>
              </a:lnSpc>
            </a:pPr>
            <a:r>
              <a:t>How to make such a loss-function ? </a:t>
            </a:r>
          </a:p>
          <a:p>
            <a:pPr lvl="1">
              <a:lnSpc>
                <a:spcPct val="120000"/>
              </a:lnSpc>
              <a:buChar char="‣"/>
            </a:pPr>
            <a:r>
              <a:t>You don’t. </a:t>
            </a:r>
          </a:p>
          <a:p>
            <a:pPr lvl="1">
              <a:lnSpc>
                <a:spcPct val="120000"/>
              </a:lnSpc>
              <a:buChar char="‣"/>
            </a:pPr>
            <a:r>
              <a:t>GAN </a:t>
            </a:r>
            <a:r>
              <a:rPr>
                <a:solidFill>
                  <a:schemeClr val="accent3"/>
                </a:solidFill>
              </a:rPr>
              <a:t>learns</a:t>
            </a:r>
            <a:r>
              <a:t> the</a:t>
            </a:r>
            <a:r>
              <a:rPr>
                <a:solidFill>
                  <a:schemeClr val="accent3"/>
                </a:solidFill>
              </a:rPr>
              <a:t> loss function</a:t>
            </a:r>
            <a:r>
              <a:t> from the </a:t>
            </a:r>
            <a:r>
              <a:rPr>
                <a:solidFill>
                  <a:schemeClr val="accent5"/>
                </a:solidFill>
              </a:rPr>
              <a:t>data</a:t>
            </a:r>
            <a:r>
              <a:t>.</a:t>
            </a:r>
          </a:p>
        </p:txBody>
      </p:sp>
      <p:sp>
        <p:nvSpPr>
          <p:cNvPr id="570" name="Generative Adversari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18888206" y="3904116"/>
            <a:ext cx="3087343" cy="1370446"/>
            <a:chOff x="0" y="0"/>
            <a:chExt cx="3087341" cy="1370444"/>
          </a:xfrm>
        </p:grpSpPr>
        <p:pic>
          <p:nvPicPr>
            <p:cNvPr id="57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571" t="26143" r="86971" b="44464"/>
            <a:stretch>
              <a:fillRect/>
            </a:stretch>
          </p:blipFill>
          <p:spPr>
            <a:xfrm>
              <a:off x="0" y="0"/>
              <a:ext cx="1402950" cy="1370445"/>
            </a:xfrm>
            <a:prstGeom prst="rect">
              <a:avLst/>
            </a:prstGeom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</p:pic>
        <p:pic>
          <p:nvPicPr>
            <p:cNvPr id="57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2855" t="29129" r="7911" b="41783"/>
            <a:stretch>
              <a:fillRect/>
            </a:stretch>
          </p:blipFill>
          <p:spPr>
            <a:xfrm>
              <a:off x="1703169" y="0"/>
              <a:ext cx="1384173" cy="1370428"/>
            </a:xfrm>
            <a:prstGeom prst="rect">
              <a:avLst/>
            </a:prstGeom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69" grpId="1"/>
      <p:bldP build="whole" bldLvl="1" animBg="1" rev="0" advAuto="0" spid="57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6" name="Generative Adversari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</a:t>
            </a:r>
          </a:p>
        </p:txBody>
      </p:sp>
      <p:grpSp>
        <p:nvGrpSpPr>
          <p:cNvPr id="579" name="Group"/>
          <p:cNvGrpSpPr/>
          <p:nvPr/>
        </p:nvGrpSpPr>
        <p:grpSpPr>
          <a:xfrm>
            <a:off x="13929688" y="11393687"/>
            <a:ext cx="5736417" cy="2252159"/>
            <a:chOff x="0" y="0"/>
            <a:chExt cx="5736416" cy="2252158"/>
          </a:xfrm>
        </p:grpSpPr>
        <p:sp>
          <p:nvSpPr>
            <p:cNvPr id="577" name="Ornament 15"/>
            <p:cNvSpPr/>
            <p:nvPr/>
          </p:nvSpPr>
          <p:spPr>
            <a:xfrm>
              <a:off x="0" y="-1"/>
              <a:ext cx="5736416" cy="48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78" name="Discriminator"/>
            <p:cNvSpPr/>
            <p:nvPr/>
          </p:nvSpPr>
          <p:spPr>
            <a:xfrm>
              <a:off x="1588149" y="98215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Discriminator</a:t>
              </a:r>
            </a:p>
          </p:txBody>
        </p:sp>
      </p:grpSp>
      <p:grpSp>
        <p:nvGrpSpPr>
          <p:cNvPr id="582" name="Group"/>
          <p:cNvGrpSpPr/>
          <p:nvPr/>
        </p:nvGrpSpPr>
        <p:grpSpPr>
          <a:xfrm>
            <a:off x="4612922" y="11386757"/>
            <a:ext cx="5818904" cy="2259089"/>
            <a:chOff x="0" y="0"/>
            <a:chExt cx="5818903" cy="2259087"/>
          </a:xfrm>
        </p:grpSpPr>
        <p:sp>
          <p:nvSpPr>
            <p:cNvPr id="580" name="Ornament 15"/>
            <p:cNvSpPr/>
            <p:nvPr/>
          </p:nvSpPr>
          <p:spPr>
            <a:xfrm>
              <a:off x="0" y="-1"/>
              <a:ext cx="5818904" cy="48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81" name="Generator"/>
            <p:cNvSpPr/>
            <p:nvPr/>
          </p:nvSpPr>
          <p:spPr>
            <a:xfrm>
              <a:off x="1973186" y="9890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Generator</a:t>
              </a:r>
            </a:p>
          </p:txBody>
        </p:sp>
      </p:grpSp>
      <p:sp>
        <p:nvSpPr>
          <p:cNvPr id="583" name="Group"/>
          <p:cNvSpPr/>
          <p:nvPr/>
        </p:nvSpPr>
        <p:spPr>
          <a:xfrm>
            <a:off x="3572314" y="2968998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Latent Space</a:t>
            </a:r>
          </a:p>
        </p:txBody>
      </p:sp>
      <p:sp>
        <p:nvSpPr>
          <p:cNvPr id="584" name="Group"/>
          <p:cNvSpPr/>
          <p:nvPr/>
        </p:nvSpPr>
        <p:spPr>
          <a:xfrm>
            <a:off x="19800696" y="2968998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Probability</a:t>
            </a:r>
          </a:p>
        </p:txBody>
      </p:sp>
      <p:sp>
        <p:nvSpPr>
          <p:cNvPr id="585" name="Group"/>
          <p:cNvSpPr/>
          <p:nvPr/>
        </p:nvSpPr>
        <p:spPr>
          <a:xfrm>
            <a:off x="11797006" y="2977855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 - Output</a:t>
            </a:r>
          </a:p>
        </p:txBody>
      </p:sp>
      <p:pic>
        <p:nvPicPr>
          <p:cNvPr id="586" name="CodeCogsEqn (3).pdf" descr="CodeCogsEqn (3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7788" y="6750477"/>
            <a:ext cx="561321" cy="659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CodeCogsEqn (4).pdf" descr="CodeCogsEqn (4)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19828" y="8931380"/>
            <a:ext cx="561321" cy="491783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Line"/>
          <p:cNvSpPr/>
          <p:nvPr/>
        </p:nvSpPr>
        <p:spPr>
          <a:xfrm>
            <a:off x="5228500" y="3222023"/>
            <a:ext cx="4587748" cy="1"/>
          </a:xfrm>
          <a:prstGeom prst="line">
            <a:avLst/>
          </a:prstGeom>
          <a:ln w="635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89" name="Line"/>
          <p:cNvSpPr/>
          <p:nvPr/>
        </p:nvSpPr>
        <p:spPr>
          <a:xfrm>
            <a:off x="13749858" y="3222023"/>
            <a:ext cx="4587748" cy="1"/>
          </a:xfrm>
          <a:prstGeom prst="line">
            <a:avLst/>
          </a:prstGeom>
          <a:ln w="635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612" name="Group"/>
          <p:cNvGrpSpPr/>
          <p:nvPr/>
        </p:nvGrpSpPr>
        <p:grpSpPr>
          <a:xfrm>
            <a:off x="3394540" y="3937692"/>
            <a:ext cx="17079405" cy="7770862"/>
            <a:chOff x="0" y="0"/>
            <a:chExt cx="17079403" cy="7770860"/>
          </a:xfrm>
        </p:grpSpPr>
        <p:grpSp>
          <p:nvGrpSpPr>
            <p:cNvPr id="602" name="Group"/>
            <p:cNvGrpSpPr/>
            <p:nvPr/>
          </p:nvGrpSpPr>
          <p:grpSpPr>
            <a:xfrm flipH="1">
              <a:off x="0" y="0"/>
              <a:ext cx="9140950" cy="7770861"/>
              <a:chOff x="0" y="0"/>
              <a:chExt cx="9140949" cy="7770860"/>
            </a:xfrm>
          </p:grpSpPr>
          <p:sp>
            <p:nvSpPr>
              <p:cNvPr id="590" name="Line"/>
              <p:cNvSpPr/>
              <p:nvPr/>
            </p:nvSpPr>
            <p:spPr>
              <a:xfrm flipV="1">
                <a:off x="8498590" y="0"/>
                <a:ext cx="1" cy="5014939"/>
              </a:xfrm>
              <a:prstGeom prst="line">
                <a:avLst/>
              </a:prstGeom>
              <a:noFill/>
              <a:ln w="63500" cap="flat">
                <a:solidFill>
                  <a:schemeClr val="accent2">
                    <a:lumOff val="14117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1" name="Circle"/>
              <p:cNvSpPr/>
              <p:nvPr/>
            </p:nvSpPr>
            <p:spPr>
              <a:xfrm flipH="1">
                <a:off x="7870949" y="4604578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2" name="Circle"/>
              <p:cNvSpPr/>
              <p:nvPr/>
            </p:nvSpPr>
            <p:spPr>
              <a:xfrm flipH="1">
                <a:off x="7870949" y="2443813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3" name="Circle"/>
              <p:cNvSpPr/>
              <p:nvPr/>
            </p:nvSpPr>
            <p:spPr>
              <a:xfrm>
                <a:off x="26764" y="206122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4" name="Circle"/>
              <p:cNvSpPr/>
              <p:nvPr/>
            </p:nvSpPr>
            <p:spPr>
              <a:xfrm>
                <a:off x="26764" y="2304368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5" name="Circle"/>
              <p:cNvSpPr/>
              <p:nvPr/>
            </p:nvSpPr>
            <p:spPr>
              <a:xfrm>
                <a:off x="26764" y="4402615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6" name="Circle"/>
              <p:cNvSpPr/>
              <p:nvPr/>
            </p:nvSpPr>
            <p:spPr>
              <a:xfrm>
                <a:off x="0" y="6500860"/>
                <a:ext cx="1270000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7" name="Circle"/>
              <p:cNvSpPr/>
              <p:nvPr/>
            </p:nvSpPr>
            <p:spPr>
              <a:xfrm>
                <a:off x="3886595" y="1405573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8" name="Circle"/>
              <p:cNvSpPr/>
              <p:nvPr/>
            </p:nvSpPr>
            <p:spPr>
              <a:xfrm>
                <a:off x="3886595" y="3503819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9" name="Circle"/>
              <p:cNvSpPr/>
              <p:nvPr/>
            </p:nvSpPr>
            <p:spPr>
              <a:xfrm>
                <a:off x="3886595" y="5602066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0" name="Trapezium"/>
              <p:cNvSpPr/>
              <p:nvPr/>
            </p:nvSpPr>
            <p:spPr>
              <a:xfrm rot="5400000">
                <a:off x="702671" y="3270295"/>
                <a:ext cx="3778018" cy="1605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1" name="Trapezium"/>
              <p:cNvSpPr/>
              <p:nvPr/>
            </p:nvSpPr>
            <p:spPr>
              <a:xfrm rot="5400000">
                <a:off x="5272690" y="3481210"/>
                <a:ext cx="2606685" cy="1107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611" name="Group"/>
            <p:cNvGrpSpPr/>
            <p:nvPr/>
          </p:nvGrpSpPr>
          <p:grpSpPr>
            <a:xfrm>
              <a:off x="9727306" y="63710"/>
              <a:ext cx="7352098" cy="6870411"/>
              <a:chOff x="0" y="0"/>
              <a:chExt cx="7352097" cy="6870410"/>
            </a:xfrm>
          </p:grpSpPr>
          <p:sp>
            <p:nvSpPr>
              <p:cNvPr id="603" name="Line"/>
              <p:cNvSpPr/>
              <p:nvPr/>
            </p:nvSpPr>
            <p:spPr>
              <a:xfrm flipV="1">
                <a:off x="6709740" y="-1"/>
                <a:ext cx="1" cy="5013285"/>
              </a:xfrm>
              <a:prstGeom prst="line">
                <a:avLst/>
              </a:prstGeom>
              <a:noFill/>
              <a:ln w="63500" cap="flat">
                <a:solidFill>
                  <a:schemeClr val="accent2">
                    <a:lumOff val="14117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4" name="Circle"/>
              <p:cNvSpPr/>
              <p:nvPr/>
            </p:nvSpPr>
            <p:spPr>
              <a:xfrm flipH="1">
                <a:off x="6082097" y="4602923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5" name="Circle"/>
              <p:cNvSpPr/>
              <p:nvPr/>
            </p:nvSpPr>
            <p:spPr>
              <a:xfrm flipH="1">
                <a:off x="6082097" y="2442157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6" name="Circle"/>
              <p:cNvSpPr/>
              <p:nvPr/>
            </p:nvSpPr>
            <p:spPr>
              <a:xfrm>
                <a:off x="2097744" y="1403917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7" name="Circle"/>
              <p:cNvSpPr/>
              <p:nvPr/>
            </p:nvSpPr>
            <p:spPr>
              <a:xfrm>
                <a:off x="2097744" y="3502163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8" name="Circle"/>
              <p:cNvSpPr/>
              <p:nvPr/>
            </p:nvSpPr>
            <p:spPr>
              <a:xfrm>
                <a:off x="2097744" y="5600410"/>
                <a:ext cx="1270001" cy="1270001"/>
              </a:xfrm>
              <a:prstGeom prst="ellipse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9" name="Trapezium"/>
              <p:cNvSpPr/>
              <p:nvPr/>
            </p:nvSpPr>
            <p:spPr>
              <a:xfrm rot="5400000">
                <a:off x="-1086180" y="3268639"/>
                <a:ext cx="3778017" cy="1605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0" name="Trapezium"/>
              <p:cNvSpPr/>
              <p:nvPr/>
            </p:nvSpPr>
            <p:spPr>
              <a:xfrm rot="5400000">
                <a:off x="3483839" y="3479555"/>
                <a:ext cx="2606684" cy="1107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5" name="Generator: takes random vectors → generates synthetic samples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Generator</a:t>
            </a:r>
            <a:r>
              <a:t>: takes random vectors → generates synthetic samples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Discriminator</a:t>
            </a:r>
            <a:r>
              <a:t>: tries to </a:t>
            </a:r>
            <a:r>
              <a:rPr i="1"/>
              <a:t>distinguish</a:t>
            </a:r>
            <a:r>
              <a:t> between </a:t>
            </a:r>
          </a:p>
          <a:p>
            <a:pPr lvl="1">
              <a:lnSpc>
                <a:spcPct val="120000"/>
              </a:lnSpc>
              <a:buChar char="●"/>
            </a:pPr>
            <a:r>
              <a:t>The generated samples from real training samples</a:t>
            </a:r>
          </a:p>
          <a:p>
            <a:pPr lvl="1">
              <a:lnSpc>
                <a:spcPct val="120000"/>
              </a:lnSpc>
              <a:buChar char="●"/>
            </a:pPr>
            <a:r>
              <a:t>It takes a sample as input and outputs a </a:t>
            </a:r>
            <a:r>
              <a:rPr>
                <a:solidFill>
                  <a:schemeClr val="accent3"/>
                </a:solidFill>
                <a:latin typeface="CMU Sans Serif Demi Condensed DemiCondensed"/>
                <a:ea typeface="CMU Sans Serif Demi Condensed DemiCondensed"/>
                <a:cs typeface="CMU Sans Serif Demi Condensed DemiCondensed"/>
                <a:sym typeface="CMU Sans Serif Demi Condensed DemiCondensed"/>
              </a:rPr>
              <a:t>probability</a:t>
            </a:r>
            <a:r>
              <a:t> of being a real sample</a:t>
            </a:r>
          </a:p>
          <a:p>
            <a:pPr lvl="2">
              <a:lnSpc>
                <a:spcPct val="120000"/>
              </a:lnSpc>
              <a:buChar char="‣"/>
            </a:pPr>
            <a:r>
              <a:t>This acts as a loss function for the generator.</a:t>
            </a:r>
          </a:p>
        </p:txBody>
      </p:sp>
      <p:sp>
        <p:nvSpPr>
          <p:cNvPr id="616" name="Generative Adversari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</a:t>
            </a:r>
          </a:p>
        </p:txBody>
      </p:sp>
      <p:grpSp>
        <p:nvGrpSpPr>
          <p:cNvPr id="619" name="Group"/>
          <p:cNvGrpSpPr/>
          <p:nvPr/>
        </p:nvGrpSpPr>
        <p:grpSpPr>
          <a:xfrm>
            <a:off x="15842910" y="5346359"/>
            <a:ext cx="1765348" cy="783623"/>
            <a:chOff x="0" y="0"/>
            <a:chExt cx="1765346" cy="783622"/>
          </a:xfrm>
        </p:grpSpPr>
        <p:pic>
          <p:nvPicPr>
            <p:cNvPr id="6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571" t="26143" r="86971" b="44464"/>
            <a:stretch>
              <a:fillRect/>
            </a:stretch>
          </p:blipFill>
          <p:spPr>
            <a:xfrm>
              <a:off x="0" y="-1"/>
              <a:ext cx="802210" cy="783624"/>
            </a:xfrm>
            <a:prstGeom prst="rect">
              <a:avLst/>
            </a:prstGeom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</p:pic>
        <p:pic>
          <p:nvPicPr>
            <p:cNvPr id="6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2855" t="29129" r="7911" b="41783"/>
            <a:stretch>
              <a:fillRect/>
            </a:stretch>
          </p:blipFill>
          <p:spPr>
            <a:xfrm>
              <a:off x="973874" y="0"/>
              <a:ext cx="791473" cy="783613"/>
            </a:xfrm>
            <a:prstGeom prst="rect">
              <a:avLst/>
            </a:prstGeom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9" grpId="2"/>
      <p:bldP build="p" bldLvl="5" animBg="1" rev="0" advAuto="0" spid="61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enerative Adversari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</a:t>
            </a:r>
          </a:p>
        </p:txBody>
      </p:sp>
      <p:sp>
        <p:nvSpPr>
          <p:cNvPr id="6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7" name="Group"/>
          <p:cNvGrpSpPr/>
          <p:nvPr/>
        </p:nvGrpSpPr>
        <p:grpSpPr>
          <a:xfrm>
            <a:off x="2265579" y="3559975"/>
            <a:ext cx="19852842" cy="8940371"/>
            <a:chOff x="0" y="0"/>
            <a:chExt cx="19852840" cy="8940370"/>
          </a:xfrm>
        </p:grpSpPr>
        <p:sp>
          <p:nvSpPr>
            <p:cNvPr id="623" name="Line"/>
            <p:cNvSpPr/>
            <p:nvPr/>
          </p:nvSpPr>
          <p:spPr>
            <a:xfrm flipH="1" flipV="1">
              <a:off x="12342325" y="2983538"/>
              <a:ext cx="670045" cy="458854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624" name="Plot.pdf" descr="Plo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8044" t="23100" r="16831" b="10436"/>
            <a:stretch>
              <a:fillRect/>
            </a:stretch>
          </p:blipFill>
          <p:spPr>
            <a:xfrm>
              <a:off x="0" y="2975891"/>
              <a:ext cx="3388730" cy="22860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7" name="Group"/>
            <p:cNvGrpSpPr/>
            <p:nvPr/>
          </p:nvGrpSpPr>
          <p:grpSpPr>
            <a:xfrm>
              <a:off x="1454543" y="2254124"/>
              <a:ext cx="1737898" cy="1270001"/>
              <a:chOff x="1258068" y="0"/>
              <a:chExt cx="1737896" cy="1270000"/>
            </a:xfrm>
          </p:grpSpPr>
          <p:sp>
            <p:nvSpPr>
              <p:cNvPr id="625" name="Latent Space"/>
              <p:cNvSpPr/>
              <p:nvPr/>
            </p:nvSpPr>
            <p:spPr>
              <a:xfrm>
                <a:off x="1258068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Latent Space</a:t>
                </a:r>
              </a:p>
            </p:txBody>
          </p:sp>
          <p:pic>
            <p:nvPicPr>
              <p:cNvPr id="626" name="CodeCogsEqn (2).pdf" descr="CodeCogsEqn (2)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747884" y="193449"/>
                <a:ext cx="248082" cy="2608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1520" y="6654496"/>
              <a:ext cx="2285876" cy="2285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9" name="Group"/>
            <p:cNvSpPr/>
            <p:nvPr/>
          </p:nvSpPr>
          <p:spPr>
            <a:xfrm>
              <a:off x="1694457" y="590462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Random Noise</a:t>
              </a:r>
            </a:p>
          </p:txBody>
        </p:sp>
        <p:sp>
          <p:nvSpPr>
            <p:cNvPr id="630" name="Generator"/>
            <p:cNvSpPr/>
            <p:nvPr/>
          </p:nvSpPr>
          <p:spPr>
            <a:xfrm>
              <a:off x="6806771" y="4793436"/>
              <a:ext cx="2719190" cy="2222376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63500" cap="flat">
              <a:solidFill>
                <a:schemeClr val="accent4">
                  <a:satOff val="-17429"/>
                  <a:lumOff val="-12980"/>
                </a:scheme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Generator</a:t>
              </a:r>
            </a:p>
          </p:txBody>
        </p:sp>
        <p:sp>
          <p:nvSpPr>
            <p:cNvPr id="631" name="Discriminator"/>
            <p:cNvSpPr/>
            <p:nvPr/>
          </p:nvSpPr>
          <p:spPr>
            <a:xfrm>
              <a:off x="15032964" y="2507436"/>
              <a:ext cx="2719190" cy="2222501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63500" cap="flat">
              <a:solidFill>
                <a:schemeClr val="accent3">
                  <a:lumOff val="-9843"/>
                </a:scheme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Discriminator</a:t>
              </a:r>
            </a:p>
          </p:txBody>
        </p:sp>
        <p:sp>
          <p:nvSpPr>
            <p:cNvPr id="632" name="Samples"/>
            <p:cNvSpPr/>
            <p:nvPr/>
          </p:nvSpPr>
          <p:spPr>
            <a:xfrm>
              <a:off x="6806771" y="0"/>
              <a:ext cx="2719190" cy="2222375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63500" cap="flat">
              <a:solidFill>
                <a:schemeClr val="accent2">
                  <a:lumOff val="-14352"/>
                </a:scheme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Samples</a:t>
              </a:r>
            </a:p>
          </p:txBody>
        </p:sp>
        <p:sp>
          <p:nvSpPr>
            <p:cNvPr id="633" name="Line"/>
            <p:cNvSpPr/>
            <p:nvPr/>
          </p:nvSpPr>
          <p:spPr>
            <a:xfrm flipH="1">
              <a:off x="4900590" y="5904623"/>
              <a:ext cx="160037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34" name="Line"/>
            <p:cNvSpPr/>
            <p:nvPr/>
          </p:nvSpPr>
          <p:spPr>
            <a:xfrm flipH="1">
              <a:off x="3793945" y="4118891"/>
              <a:ext cx="110664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35" name="Line"/>
            <p:cNvSpPr/>
            <p:nvPr/>
          </p:nvSpPr>
          <p:spPr>
            <a:xfrm flipH="1">
              <a:off x="3793945" y="7829182"/>
              <a:ext cx="110664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36" name="Line"/>
            <p:cNvSpPr/>
            <p:nvPr/>
          </p:nvSpPr>
          <p:spPr>
            <a:xfrm flipV="1">
              <a:off x="4900590" y="4087141"/>
              <a:ext cx="1" cy="3773792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37" name="Line"/>
            <p:cNvSpPr/>
            <p:nvPr/>
          </p:nvSpPr>
          <p:spPr>
            <a:xfrm flipV="1">
              <a:off x="10977245" y="4150641"/>
              <a:ext cx="1" cy="175398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38" name="Line"/>
            <p:cNvSpPr/>
            <p:nvPr/>
          </p:nvSpPr>
          <p:spPr>
            <a:xfrm flipV="1">
              <a:off x="10977245" y="1111187"/>
              <a:ext cx="1" cy="1864705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39" name="Line"/>
            <p:cNvSpPr/>
            <p:nvPr/>
          </p:nvSpPr>
          <p:spPr>
            <a:xfrm flipH="1">
              <a:off x="9874831" y="5904623"/>
              <a:ext cx="1134165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9874832" y="1111187"/>
              <a:ext cx="1134164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13142769" y="3564127"/>
              <a:ext cx="160037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2" name="Line"/>
            <p:cNvSpPr/>
            <p:nvPr/>
          </p:nvSpPr>
          <p:spPr>
            <a:xfrm flipH="1">
              <a:off x="10945495" y="4150641"/>
              <a:ext cx="120667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3" name="Line"/>
            <p:cNvSpPr/>
            <p:nvPr/>
          </p:nvSpPr>
          <p:spPr>
            <a:xfrm flipH="1">
              <a:off x="10945495" y="2967864"/>
              <a:ext cx="120667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4" name="Circle"/>
            <p:cNvSpPr/>
            <p:nvPr/>
          </p:nvSpPr>
          <p:spPr>
            <a:xfrm>
              <a:off x="12021770" y="2837465"/>
              <a:ext cx="260801" cy="260801"/>
            </a:xfrm>
            <a:prstGeom prst="ellipse">
              <a:avLst/>
            </a:prstGeom>
            <a:solidFill>
              <a:schemeClr val="accent5">
                <a:lumOff val="-9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5" name="Circle"/>
            <p:cNvSpPr/>
            <p:nvPr/>
          </p:nvSpPr>
          <p:spPr>
            <a:xfrm>
              <a:off x="12021770" y="4020241"/>
              <a:ext cx="260801" cy="260801"/>
            </a:xfrm>
            <a:prstGeom prst="ellipse">
              <a:avLst/>
            </a:prstGeom>
            <a:solidFill>
              <a:schemeClr val="accent5">
                <a:lumOff val="-9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6" name="Circle"/>
            <p:cNvSpPr/>
            <p:nvPr/>
          </p:nvSpPr>
          <p:spPr>
            <a:xfrm>
              <a:off x="13012370" y="3432866"/>
              <a:ext cx="260801" cy="260801"/>
            </a:xfrm>
            <a:prstGeom prst="ellipse">
              <a:avLst/>
            </a:prstGeom>
            <a:solidFill>
              <a:schemeClr val="accent5">
                <a:lumOff val="-94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7" name="Line"/>
            <p:cNvSpPr/>
            <p:nvPr/>
          </p:nvSpPr>
          <p:spPr>
            <a:xfrm>
              <a:off x="12588146" y="2763939"/>
              <a:ext cx="1" cy="1600376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custDash>
                <a:ds d="200000" sp="2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8" name="Line"/>
            <p:cNvSpPr/>
            <p:nvPr/>
          </p:nvSpPr>
          <p:spPr>
            <a:xfrm flipH="1">
              <a:off x="18252465" y="3564127"/>
              <a:ext cx="1600376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49" name="Line"/>
            <p:cNvSpPr/>
            <p:nvPr/>
          </p:nvSpPr>
          <p:spPr>
            <a:xfrm flipV="1">
              <a:off x="19821091" y="3564126"/>
              <a:ext cx="1" cy="4265057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50" name="Line"/>
            <p:cNvSpPr/>
            <p:nvPr/>
          </p:nvSpPr>
          <p:spPr>
            <a:xfrm flipH="1" flipV="1">
              <a:off x="8198115" y="7860932"/>
              <a:ext cx="11622977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8198115" y="7276732"/>
              <a:ext cx="1" cy="58420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custDash>
                <a:ds d="200000" sp="200000"/>
              </a:custDash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652" name="Update"/>
            <p:cNvSpPr txBox="1"/>
            <p:nvPr/>
          </p:nvSpPr>
          <p:spPr>
            <a:xfrm>
              <a:off x="17552948" y="7047561"/>
              <a:ext cx="139903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chemeClr val="accent5">
                      <a:lumOff val="-9490"/>
                    </a:schemeClr>
                  </a:solidFill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Update</a:t>
              </a:r>
            </a:p>
          </p:txBody>
        </p:sp>
        <p:grpSp>
          <p:nvGrpSpPr>
            <p:cNvPr id="655" name="Group"/>
            <p:cNvGrpSpPr/>
            <p:nvPr/>
          </p:nvGrpSpPr>
          <p:grpSpPr>
            <a:xfrm>
              <a:off x="3942812" y="5460123"/>
              <a:ext cx="683723" cy="889001"/>
              <a:chOff x="0" y="0"/>
              <a:chExt cx="683722" cy="889000"/>
            </a:xfrm>
          </p:grpSpPr>
          <p:sp>
            <p:nvSpPr>
              <p:cNvPr id="653" name="Circle"/>
              <p:cNvSpPr/>
              <p:nvPr/>
            </p:nvSpPr>
            <p:spPr>
              <a:xfrm>
                <a:off x="0" y="102638"/>
                <a:ext cx="683723" cy="683724"/>
              </a:xfrm>
              <a:prstGeom prst="ellipse">
                <a:avLst/>
              </a:prstGeom>
              <a:noFill/>
              <a:ln w="63500" cap="flat">
                <a:solidFill>
                  <a:schemeClr val="accent5">
                    <a:lumOff val="-949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4" name="+"/>
              <p:cNvSpPr txBox="1"/>
              <p:nvPr/>
            </p:nvSpPr>
            <p:spPr>
              <a:xfrm>
                <a:off x="64054" y="0"/>
                <a:ext cx="555614" cy="889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5000">
                    <a:solidFill>
                      <a:schemeClr val="accent5">
                        <a:lumOff val="-9490"/>
                      </a:schemeClr>
                    </a:solidFill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+</a:t>
                </a:r>
              </a:p>
            </p:txBody>
          </p:sp>
        </p:grpSp>
        <p:sp>
          <p:nvSpPr>
            <p:cNvPr id="656" name="Line"/>
            <p:cNvSpPr/>
            <p:nvPr/>
          </p:nvSpPr>
          <p:spPr>
            <a:xfrm flipV="1">
              <a:off x="16411609" y="5146049"/>
              <a:ext cx="1" cy="2714885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custDash>
                <a:ds d="200000" sp="200000"/>
              </a:custDash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0" name="Generator and discriminator are run simultaneously.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Generator </a:t>
            </a:r>
            <a:r>
              <a:t>and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 discriminator</a:t>
            </a:r>
            <a:r>
              <a:t> are run </a:t>
            </a:r>
            <a:r>
              <a:rPr i="1"/>
              <a:t>simultaneously</a:t>
            </a:r>
            <a:r>
              <a:t>.</a:t>
            </a:r>
          </a:p>
          <a:p>
            <a:pPr>
              <a:lnSpc>
                <a:spcPct val="120000"/>
              </a:lnSpc>
            </a:pPr>
          </a:p>
          <a:p>
            <a:pPr>
              <a:lnSpc>
                <a:spcPct val="120000"/>
              </a:lnSpc>
            </a:pPr>
            <a:r>
              <a:t>Generator tries to ‘fool’ discriminator by presenting realistic samples</a:t>
            </a:r>
          </a:p>
          <a:p>
            <a:pPr>
              <a:lnSpc>
                <a:spcPct val="120000"/>
              </a:lnSpc>
            </a:pPr>
            <a:r>
              <a:t>Discriminator tries to get better at distinguishing real from fake samples</a:t>
            </a:r>
          </a:p>
          <a:p>
            <a:pPr>
              <a:lnSpc>
                <a:spcPct val="120000"/>
              </a:lnSpc>
            </a:pPr>
          </a:p>
          <a:p>
            <a:pPr marL="0" indent="0" algn="ctr">
              <a:lnSpc>
                <a:spcPct val="120000"/>
              </a:lnSpc>
              <a:buClrTx/>
              <a:buSzTx/>
              <a:buFontTx/>
              <a:buNone/>
              <a:defRPr sz="5500"/>
            </a:pPr>
            <a:r>
              <a:t>Generative </a:t>
            </a:r>
            <a:r>
              <a:rPr i="1">
                <a:solidFill>
                  <a:schemeClr val="accent5"/>
                </a:solidFill>
              </a:rPr>
              <a:t>Adversarial</a:t>
            </a:r>
            <a:r>
              <a:t> Network</a:t>
            </a:r>
            <a:r>
              <a:rPr>
                <a:solidFill>
                  <a:schemeClr val="accent5"/>
                </a:solidFill>
                <a:latin typeface="CMU Sans Serif Bold"/>
                <a:ea typeface="CMU Sans Serif Bold"/>
                <a:cs typeface="CMU Sans Serif Bold"/>
                <a:sym typeface="CMU Sans Serif Bold"/>
              </a:rPr>
              <a:t>s</a:t>
            </a:r>
            <a:endParaRPr>
              <a:solidFill>
                <a:schemeClr val="accent3"/>
              </a:solidFill>
              <a:latin typeface="CMU Sans Serif Bold"/>
              <a:ea typeface="CMU Sans Serif Bold"/>
              <a:cs typeface="CMU Sans Serif Bold"/>
              <a:sym typeface="CMU Sans Serif Bold"/>
            </a:endParaRPr>
          </a:p>
        </p:txBody>
      </p:sp>
      <p:sp>
        <p:nvSpPr>
          <p:cNvPr id="661" name="Generative Adversari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AN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GAN Applications</a:t>
            </a:r>
          </a:p>
        </p:txBody>
      </p:sp>
      <p:sp>
        <p:nvSpPr>
          <p:cNvPr id="6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5" name="Jason Antic, 2018. DeOldify: Colorizing and Restoring Old Images and Videos with Deep Learning. FloydHub."/>
          <p:cNvSpPr txBox="1"/>
          <p:nvPr/>
        </p:nvSpPr>
        <p:spPr>
          <a:xfrm>
            <a:off x="831199" y="12105557"/>
            <a:ext cx="15996801" cy="7895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Jason Antic, 2018. </a:t>
            </a:r>
            <a:r>
              <a:rPr i="1"/>
              <a:t>DeOldify: Colorizing and Restoring Old Images and Videos with Deep Learning</a:t>
            </a:r>
            <a:r>
              <a:t>. FloydHub.</a:t>
            </a:r>
          </a:p>
        </p:txBody>
      </p:sp>
      <p:sp>
        <p:nvSpPr>
          <p:cNvPr id="666" name="Colorize B&amp;W images…"/>
          <p:cNvSpPr txBox="1"/>
          <p:nvPr/>
        </p:nvSpPr>
        <p:spPr>
          <a:xfrm>
            <a:off x="831199" y="2821933"/>
            <a:ext cx="13531851" cy="3733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>
              <a:lnSpc>
                <a:spcPct val="115000"/>
              </a:lnSpc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Colorize B&amp;W images</a:t>
            </a:r>
          </a:p>
          <a:p>
            <a:pPr marL="1028700" indent="-914400">
              <a:lnSpc>
                <a:spcPct val="115000"/>
              </a:lnSpc>
              <a:buClr>
                <a:srgbClr val="000000"/>
              </a:buClr>
              <a:buSzPts val="4800"/>
              <a:buFont typeface="Helvetica"/>
              <a:buChar char="●"/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Even more advanced and realistic</a:t>
            </a:r>
          </a:p>
          <a:p>
            <a:pPr marL="1028700" indent="-914400">
              <a:lnSpc>
                <a:spcPct val="115000"/>
              </a:lnSpc>
              <a:buClr>
                <a:srgbClr val="000000"/>
              </a:buClr>
              <a:buSzPts val="4800"/>
              <a:buFont typeface="Helvetica"/>
              <a:buChar char="●"/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GAN based architecture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385" y="6121981"/>
            <a:ext cx="16119230" cy="5791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VAE vs G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VAE vs GANs</a:t>
            </a:r>
          </a:p>
        </p:txBody>
      </p:sp>
      <p:sp>
        <p:nvSpPr>
          <p:cNvPr id="670" name="Roughl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Roughly:</a:t>
            </a:r>
          </a:p>
          <a:p>
            <a:pPr/>
          </a:p>
          <a:p>
            <a:pPr/>
            <a:r>
              <a:t>GANs tend to produce higher-quality samples</a:t>
            </a:r>
          </a:p>
          <a:p>
            <a:pPr/>
            <a:r>
              <a:t>VAEs tend to produce higher-quality distributions </a:t>
            </a:r>
          </a:p>
          <a:p>
            <a:pPr/>
          </a:p>
          <a:p>
            <a:pPr/>
            <a:r>
              <a:rPr i="1"/>
              <a:t>Individual</a:t>
            </a:r>
            <a:r>
              <a:t> samples generated by GANs more closely resemble training samples</a:t>
            </a:r>
          </a:p>
          <a:p>
            <a:pPr/>
            <a:r>
              <a:rPr i="1"/>
              <a:t>Range</a:t>
            </a:r>
            <a:r>
              <a:t> of samples generated by VAE more closely match range of training samples</a:t>
            </a:r>
          </a:p>
          <a:p>
            <a:pPr/>
          </a:p>
          <a:p>
            <a:pPr marL="0" indent="0">
              <a:buClrTx/>
              <a:buSzTx/>
              <a:buFontTx/>
              <a:buNone/>
            </a:pPr>
            <a:r>
              <a:t>Very active field of research → Things changing constantly !</a:t>
            </a:r>
          </a:p>
        </p:txBody>
      </p:sp>
      <p:sp>
        <p:nvSpPr>
          <p:cNvPr id="6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4" name="Group"/>
          <p:cNvGrpSpPr/>
          <p:nvPr/>
        </p:nvGrpSpPr>
        <p:grpSpPr>
          <a:xfrm>
            <a:off x="14082717" y="4537298"/>
            <a:ext cx="2768343" cy="1228845"/>
            <a:chOff x="0" y="0"/>
            <a:chExt cx="2768341" cy="1228843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571" t="26143" r="86971" b="44464"/>
            <a:stretch>
              <a:fillRect/>
            </a:stretch>
          </p:blipFill>
          <p:spPr>
            <a:xfrm>
              <a:off x="0" y="-1"/>
              <a:ext cx="1257991" cy="1228845"/>
            </a:xfrm>
            <a:prstGeom prst="rect">
              <a:avLst/>
            </a:prstGeom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</p:pic>
        <p:pic>
          <p:nvPicPr>
            <p:cNvPr id="6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2855" t="29129" r="7911" b="41783"/>
            <a:stretch>
              <a:fillRect/>
            </a:stretch>
          </p:blipFill>
          <p:spPr>
            <a:xfrm>
              <a:off x="1527189" y="0"/>
              <a:ext cx="1241153" cy="1228829"/>
            </a:xfrm>
            <a:prstGeom prst="rect">
              <a:avLst/>
            </a:prstGeom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</p:pic>
      </p:grpSp>
      <p:pic>
        <p:nvPicPr>
          <p:cNvPr id="675" name="Plot.pdf" descr="Plot.pdf"/>
          <p:cNvPicPr>
            <a:picLocks noChangeAspect="1"/>
          </p:cNvPicPr>
          <p:nvPr/>
        </p:nvPicPr>
        <p:blipFill>
          <a:blip r:embed="rId3">
            <a:extLst/>
          </a:blip>
          <a:srcRect l="18044" t="23100" r="16831" b="10436"/>
          <a:stretch>
            <a:fillRect/>
          </a:stretch>
        </p:blipFill>
        <p:spPr>
          <a:xfrm>
            <a:off x="14429060" y="6243637"/>
            <a:ext cx="1821541" cy="122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5" grpId="3"/>
      <p:bldP build="whole" bldLvl="1" animBg="1" rev="0" advAuto="0" spid="674" grpId="2"/>
      <p:bldP build="p" bldLvl="5" animBg="1" rev="0" advAuto="0" spid="67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Application: Predicting Drug-Target Binding Affi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Application: Predicting Drug-Target Binding Affinity</a:t>
            </a:r>
          </a:p>
        </p:txBody>
      </p:sp>
      <p:sp>
        <p:nvSpPr>
          <p:cNvPr id="678" name="Challenging in Drug Disco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Challenging in Drug Discovery</a:t>
            </a:r>
          </a:p>
          <a:p>
            <a:pPr/>
            <a:r>
              <a:t>Supervised-learning based methods require labeled data on large scale</a:t>
            </a:r>
          </a:p>
          <a:p>
            <a:pPr lvl="1">
              <a:buChar char="-"/>
            </a:pPr>
            <a:r>
              <a:t>Expensive </a:t>
            </a:r>
          </a:p>
          <a:p>
            <a:pPr lvl="1">
              <a:buChar char="-"/>
            </a:pPr>
            <a:r>
              <a:t>Difficult</a:t>
            </a:r>
          </a:p>
          <a:p>
            <a:pPr/>
          </a:p>
          <a:p>
            <a:pPr/>
            <a:r>
              <a:t>97M compounds reported by the PubChem database</a:t>
            </a:r>
          </a:p>
          <a:p>
            <a:pPr/>
            <a:r>
              <a:t>12K drug entries reported by the DrugBank are considered</a:t>
            </a:r>
            <a:endParaRPr baseline="31999"/>
          </a:p>
          <a:p>
            <a:pPr/>
            <a:endParaRPr baseline="31999"/>
          </a:p>
          <a:p>
            <a:pPr/>
            <a:r>
              <a:t>Semi-supervised GAN based methods can help </a:t>
            </a:r>
            <a:r>
              <a:rPr baseline="31999"/>
              <a:t>1</a:t>
            </a:r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0" name="1 Zhao Lingling et al., 2020. GANsDTA: Predicting Drug-Target Binding Affinity Using GANs. Frontiers in Genetics, Volume 10."/>
          <p:cNvSpPr txBox="1"/>
          <p:nvPr/>
        </p:nvSpPr>
        <p:spPr>
          <a:xfrm>
            <a:off x="831199" y="12105557"/>
            <a:ext cx="15996801" cy="7895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baseline="31999"/>
              <a:t>1</a:t>
            </a:r>
            <a:r>
              <a:t> Zhao Lingling et al., 2020. </a:t>
            </a:r>
            <a:r>
              <a:rPr i="1"/>
              <a:t>GANsDTA: Predicting Drug-Target Binding Affinity Using GANs</a:t>
            </a:r>
            <a:r>
              <a:t>. Frontiers in Genetics, Volume 10.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7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rain the GANs on the unlabelled data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1848" indent="-551848" defTabSz="2097023">
              <a:buClrTx/>
              <a:buSzPct val="100000"/>
              <a:buFontTx/>
              <a:buAutoNum type="arabicPeriod" startAt="1"/>
              <a:defRPr sz="4128"/>
            </a:pPr>
            <a:r>
              <a:t>Train the GANs on the unlabelled data set</a:t>
            </a:r>
          </a:p>
          <a:p>
            <a:pPr lvl="1" marL="1449505" indent="-936171" defTabSz="2097023">
              <a:buSzPts val="4100"/>
              <a:buChar char="‣"/>
              <a:defRPr sz="4128"/>
            </a:pPr>
            <a:r>
              <a:t>Compound SMILES and protein sequences are encoded</a:t>
            </a:r>
          </a:p>
          <a:p>
            <a:pPr lvl="1" marL="0" indent="196596" defTabSz="2097023">
              <a:buClrTx/>
              <a:buSzTx/>
              <a:buFontTx/>
              <a:buNone/>
              <a:defRPr sz="4128"/>
            </a:pPr>
          </a:p>
          <a:p>
            <a:pPr marL="551848" indent="-551848" defTabSz="2097023">
              <a:buClrTx/>
              <a:buSzPct val="100000"/>
              <a:buFontTx/>
              <a:buAutoNum type="arabicPeriod" startAt="1"/>
              <a:defRPr sz="4128"/>
            </a:pPr>
            <a:r>
              <a:t>Two independent GANs are applied</a:t>
            </a:r>
          </a:p>
          <a:p>
            <a:pPr lvl="1" marL="1449505" indent="-936171" defTabSz="2097023">
              <a:buSzPts val="4100"/>
              <a:buChar char="‣"/>
              <a:defRPr sz="4128"/>
            </a:pPr>
            <a:r>
              <a:t>Generate the fake samples</a:t>
            </a:r>
          </a:p>
          <a:p>
            <a:pPr lvl="1" marL="0" indent="196596" defTabSz="2097023">
              <a:buClrTx/>
              <a:buSzTx/>
              <a:buFontTx/>
              <a:buNone/>
              <a:defRPr sz="4128"/>
            </a:pPr>
          </a:p>
          <a:p>
            <a:pPr marL="551848" indent="-551848" defTabSz="2097023">
              <a:buClrTx/>
              <a:buSzPct val="100000"/>
              <a:buFontTx/>
              <a:buAutoNum type="arabicPeriod" startAt="1"/>
              <a:defRPr sz="4128"/>
            </a:pPr>
            <a:r>
              <a:t>Use GANs’ trained discriminator</a:t>
            </a:r>
          </a:p>
          <a:p>
            <a:pPr lvl="1" marL="1449505" indent="-936171" defTabSz="2097023">
              <a:buSzPts val="4100"/>
              <a:buChar char="‣"/>
              <a:defRPr sz="4128"/>
            </a:pPr>
            <a:r>
              <a:t>Project labeled datasets into a feature latent space</a:t>
            </a:r>
          </a:p>
          <a:p>
            <a:pPr lvl="1" marL="0" indent="196596" defTabSz="2097023">
              <a:buClrTx/>
              <a:buSzTx/>
              <a:buFontTx/>
              <a:buNone/>
              <a:defRPr sz="4128"/>
            </a:pPr>
          </a:p>
          <a:p>
            <a:pPr marL="551848" indent="-551848" defTabSz="2097023">
              <a:buClrTx/>
              <a:buSzPct val="100000"/>
              <a:buFontTx/>
              <a:buAutoNum type="arabicPeriod" startAt="1"/>
              <a:defRPr sz="4128"/>
            </a:pPr>
            <a:r>
              <a:t>Train a convolutional regression based on this feature</a:t>
            </a:r>
          </a:p>
          <a:p>
            <a:pPr lvl="1" marL="1449505" indent="-936171" defTabSz="2097023">
              <a:buSzPts val="4100"/>
              <a:buChar char="‣"/>
              <a:defRPr sz="4128"/>
            </a:pPr>
            <a:r>
              <a:t>Predict the DT binding affinity</a:t>
            </a:r>
          </a:p>
        </p:txBody>
      </p:sp>
      <p:sp>
        <p:nvSpPr>
          <p:cNvPr id="6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4" name="Application: Predicting Drug-Target Binding Affi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Application: Predicting Drug-Target Binding Affinity</a:t>
            </a:r>
          </a:p>
        </p:txBody>
      </p:sp>
      <p:pic>
        <p:nvPicPr>
          <p:cNvPr id="6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2992" y="3806997"/>
            <a:ext cx="8220759" cy="6102006"/>
          </a:xfrm>
          <a:prstGeom prst="rect">
            <a:avLst/>
          </a:prstGeom>
          <a:ln w="38100">
            <a:solidFill>
              <a:schemeClr val="accent4">
                <a:satOff val="-17429"/>
                <a:lumOff val="-12980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5" grpId="1"/>
      <p:bldP build="p" bldLvl="5" animBg="1" rev="0" advAuto="0" spid="682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ipeline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pPr/>
            <a:r>
              <a:t>Pipeline:</a:t>
            </a:r>
          </a:p>
        </p:txBody>
      </p:sp>
      <p:sp>
        <p:nvSpPr>
          <p:cNvPr id="6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9" name="Application: Predicting Drug-Target Binding Affi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Application: Predicting Drug-Target Binding Affinity</a:t>
            </a:r>
          </a:p>
        </p:txBody>
      </p:sp>
      <p:pic>
        <p:nvPicPr>
          <p:cNvPr id="6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622" y="3124266"/>
            <a:ext cx="12204756" cy="9059201"/>
          </a:xfrm>
          <a:prstGeom prst="rect">
            <a:avLst/>
          </a:prstGeom>
          <a:ln w="38100">
            <a:solidFill>
              <a:schemeClr val="accent4">
                <a:satOff val="-17429"/>
                <a:lumOff val="-12980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hich face is fake ?"/>
          <p:cNvSpPr txBox="1"/>
          <p:nvPr>
            <p:ph type="title"/>
          </p:nvPr>
        </p:nvSpPr>
        <p:spPr>
          <a:xfrm>
            <a:off x="688566" y="561190"/>
            <a:ext cx="21649601" cy="3337102"/>
          </a:xfrm>
          <a:prstGeom prst="rect">
            <a:avLst/>
          </a:prstGeom>
        </p:spPr>
        <p:txBody>
          <a:bodyPr/>
          <a:lstStyle/>
          <a:p>
            <a:pPr/>
            <a:r>
              <a:t>Which face is fake ?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" name="F3.jpg" descr="F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67" y="4126891"/>
            <a:ext cx="7059814" cy="7059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F2.jpg" descr="F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2092" y="4126891"/>
            <a:ext cx="7059815" cy="7059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F3.jpg" descr="F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81358" y="4126891"/>
            <a:ext cx="7059814" cy="705981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16;p3"/>
          <p:cNvSpPr/>
          <p:nvPr/>
        </p:nvSpPr>
        <p:spPr>
          <a:xfrm>
            <a:off x="688567" y="12462245"/>
            <a:ext cx="1040801" cy="1"/>
          </a:xfrm>
          <a:prstGeom prst="line">
            <a:avLst/>
          </a:prstGeom>
          <a:ln w="76200">
            <a:solidFill>
              <a:srgbClr val="26A69A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2" name="Karras et al., 2019. Analyzing and improving the image quality of stylegan."/>
          <p:cNvSpPr txBox="1"/>
          <p:nvPr/>
        </p:nvSpPr>
        <p:spPr>
          <a:xfrm>
            <a:off x="688567" y="11415305"/>
            <a:ext cx="15996801" cy="7895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solidFill>
                  <a:srgbClr val="FFFFFF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Karras et al., 2019. </a:t>
            </a:r>
            <a:r>
              <a:rPr i="1"/>
              <a:t>Analyzing and improving the image quality of stylegan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Future Work</a:t>
            </a:r>
          </a:p>
        </p:txBody>
      </p:sp>
      <p:sp>
        <p:nvSpPr>
          <p:cNvPr id="693" name="Remember the progress !…"/>
          <p:cNvSpPr txBox="1"/>
          <p:nvPr>
            <p:ph type="body" idx="1"/>
          </p:nvPr>
        </p:nvSpPr>
        <p:spPr>
          <a:xfrm>
            <a:off x="831199" y="2821933"/>
            <a:ext cx="22721602" cy="9361534"/>
          </a:xfrm>
          <a:prstGeom prst="rect">
            <a:avLst/>
          </a:prstGeom>
        </p:spPr>
        <p:txBody>
          <a:bodyPr/>
          <a:lstStyle/>
          <a:p>
            <a:pPr/>
            <a:r>
              <a:t>Remember the progress !</a:t>
            </a:r>
          </a:p>
          <a:p>
            <a:pPr/>
          </a:p>
          <a:p>
            <a:pPr/>
            <a:r>
              <a:t>Next: generative videos</a:t>
            </a:r>
          </a:p>
          <a:p>
            <a:pPr lvl="1">
              <a:buChar char="‣"/>
            </a:pPr>
            <a:r>
              <a:t>High-res embryonic development ?</a:t>
            </a:r>
          </a:p>
          <a:p>
            <a:pPr lvl="1">
              <a:buChar char="‣"/>
            </a:pPr>
            <a:r>
              <a:t>Deepfakes ?</a:t>
            </a:r>
          </a:p>
          <a:p>
            <a:pPr lvl="1">
              <a:buChar char="●"/>
            </a:pPr>
          </a:p>
          <a:p>
            <a:pPr/>
            <a:r>
              <a:t>Evolving quickly </a:t>
            </a:r>
          </a:p>
        </p:txBody>
      </p:sp>
      <p:sp>
        <p:nvSpPr>
          <p:cNvPr id="6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7" name="Group"/>
          <p:cNvGrpSpPr/>
          <p:nvPr/>
        </p:nvGrpSpPr>
        <p:grpSpPr>
          <a:xfrm>
            <a:off x="7160570" y="8483477"/>
            <a:ext cx="16392231" cy="3699990"/>
            <a:chOff x="0" y="0"/>
            <a:chExt cx="16392230" cy="3699989"/>
          </a:xfrm>
        </p:grpSpPr>
        <p:sp>
          <p:nvSpPr>
            <p:cNvPr id="695" name="2014"/>
            <p:cNvSpPr txBox="1"/>
            <p:nvPr/>
          </p:nvSpPr>
          <p:spPr>
            <a:xfrm>
              <a:off x="0" y="3271177"/>
              <a:ext cx="1193668" cy="42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2014</a:t>
              </a:r>
            </a:p>
          </p:txBody>
        </p:sp>
        <p:pic>
          <p:nvPicPr>
            <p:cNvPr id="696" name="Screenshot 2020-03-12 at 16.05.29.png" descr="Screenshot 2020-03-12 at 16.05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15309"/>
              <a:ext cx="1193668" cy="1200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2015.png" descr="201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17524" y="1300324"/>
              <a:ext cx="1771180" cy="1715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2016.png" descr="201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09130" y="940024"/>
              <a:ext cx="2097707" cy="2075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2017.png" descr="201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49260" y="390612"/>
              <a:ext cx="2600878" cy="2624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2018.png" descr="201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102685" y="99655"/>
              <a:ext cx="2911732" cy="2915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2019.png" descr="201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372963" y="0"/>
              <a:ext cx="3019268" cy="3015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2" name="2015"/>
            <p:cNvSpPr txBox="1"/>
            <p:nvPr/>
          </p:nvSpPr>
          <p:spPr>
            <a:xfrm>
              <a:off x="1817524" y="3271177"/>
              <a:ext cx="1771180" cy="42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2015</a:t>
              </a:r>
            </a:p>
          </p:txBody>
        </p:sp>
        <p:sp>
          <p:nvSpPr>
            <p:cNvPr id="703" name="2016"/>
            <p:cNvSpPr txBox="1"/>
            <p:nvPr/>
          </p:nvSpPr>
          <p:spPr>
            <a:xfrm>
              <a:off x="4309130" y="3271177"/>
              <a:ext cx="2097707" cy="42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2016</a:t>
              </a:r>
            </a:p>
          </p:txBody>
        </p:sp>
        <p:sp>
          <p:nvSpPr>
            <p:cNvPr id="704" name="2017"/>
            <p:cNvSpPr txBox="1"/>
            <p:nvPr/>
          </p:nvSpPr>
          <p:spPr>
            <a:xfrm>
              <a:off x="7049260" y="3271177"/>
              <a:ext cx="2600878" cy="42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2017</a:t>
              </a:r>
            </a:p>
          </p:txBody>
        </p:sp>
        <p:sp>
          <p:nvSpPr>
            <p:cNvPr id="705" name="2018"/>
            <p:cNvSpPr txBox="1"/>
            <p:nvPr/>
          </p:nvSpPr>
          <p:spPr>
            <a:xfrm>
              <a:off x="10102685" y="3271177"/>
              <a:ext cx="2911732" cy="42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2018</a:t>
              </a:r>
            </a:p>
          </p:txBody>
        </p:sp>
        <p:sp>
          <p:nvSpPr>
            <p:cNvPr id="706" name="2019"/>
            <p:cNvSpPr txBox="1"/>
            <p:nvPr/>
          </p:nvSpPr>
          <p:spPr>
            <a:xfrm>
              <a:off x="13372963" y="3271177"/>
              <a:ext cx="3019268" cy="42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2019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7" grpId="2"/>
      <p:bldP build="p" bldLvl="5" animBg="1" rev="0" advAuto="0" spid="69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Thank you !"/>
          <p:cNvSpPr txBox="1"/>
          <p:nvPr>
            <p:ph type="title"/>
          </p:nvPr>
        </p:nvSpPr>
        <p:spPr>
          <a:xfrm>
            <a:off x="1287264" y="1721597"/>
            <a:ext cx="11437169" cy="2050858"/>
          </a:xfrm>
          <a:prstGeom prst="rect">
            <a:avLst/>
          </a:prstGeom>
        </p:spPr>
        <p:txBody>
          <a:bodyPr/>
          <a:lstStyle>
            <a:lvl1pPr defTabSz="1316736">
              <a:defRPr sz="8640"/>
            </a:lvl1pPr>
          </a:lstStyle>
          <a:p>
            <a:pPr/>
            <a:r>
              <a:t>Thank you !</a:t>
            </a:r>
          </a:p>
        </p:txBody>
      </p:sp>
      <p:sp>
        <p:nvSpPr>
          <p:cNvPr id="7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Ackruti Trade Center, MIDC, Mumbai, IND…"/>
          <p:cNvSpPr txBox="1"/>
          <p:nvPr/>
        </p:nvSpPr>
        <p:spPr>
          <a:xfrm>
            <a:off x="13384648" y="4891794"/>
            <a:ext cx="8527604" cy="584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>
                <a:solidFill>
                  <a:schemeClr val="accent4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Ackruti Trade Center, MIDC, Mumbai, IND</a:t>
            </a:r>
          </a:p>
          <a:p>
            <a:pPr>
              <a:lnSpc>
                <a:spcPct val="150000"/>
              </a:lnSpc>
              <a:defRPr>
                <a:solidFill>
                  <a:schemeClr val="accent1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</a:p>
          <a:p>
            <a:pPr>
              <a:lnSpc>
                <a:spcPct val="150000"/>
              </a:lnSpc>
              <a:defRPr>
                <a:solidFill>
                  <a:schemeClr val="accent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www.acubeit.com</a:t>
            </a:r>
          </a:p>
          <a:p>
            <a:pPr>
              <a:lnSpc>
                <a:spcPct val="150000"/>
              </a:lnSpc>
              <a:defRPr>
                <a:solidFill>
                  <a:schemeClr val="accent1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</a:p>
          <a:p>
            <a:pPr>
              <a:lnSpc>
                <a:spcPct val="150000"/>
              </a:lnSpc>
              <a:defRPr>
                <a:solidFill>
                  <a:schemeClr val="accent2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+91 9892512129</a:t>
            </a:r>
          </a:p>
          <a:p>
            <a:pPr>
              <a:lnSpc>
                <a:spcPct val="150000"/>
              </a:lnSpc>
              <a:defRPr>
                <a:solidFill>
                  <a:schemeClr val="accent1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</a:p>
          <a:p>
            <a:pPr>
              <a:lnSpc>
                <a:spcPct val="150000"/>
              </a:lnSpc>
              <a:defRPr>
                <a:solidFill>
                  <a:schemeClr val="accent5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prakash@acubeit.com</a:t>
            </a:r>
          </a:p>
        </p:txBody>
      </p:sp>
      <p:sp>
        <p:nvSpPr>
          <p:cNvPr id="712" name="Americas Globe"/>
          <p:cNvSpPr/>
          <p:nvPr/>
        </p:nvSpPr>
        <p:spPr>
          <a:xfrm>
            <a:off x="11931057" y="6506915"/>
            <a:ext cx="808153" cy="808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59" y="629"/>
                </a:moveTo>
                <a:cubicBezTo>
                  <a:pt x="16463" y="659"/>
                  <a:pt x="20975" y="5197"/>
                  <a:pt x="20974" y="10802"/>
                </a:cubicBezTo>
                <a:cubicBezTo>
                  <a:pt x="20972" y="16007"/>
                  <a:pt x="17040" y="20310"/>
                  <a:pt x="11990" y="20902"/>
                </a:cubicBezTo>
                <a:cubicBezTo>
                  <a:pt x="11880" y="20915"/>
                  <a:pt x="11812" y="20787"/>
                  <a:pt x="11884" y="20702"/>
                </a:cubicBezTo>
                <a:lnTo>
                  <a:pt x="12470" y="20011"/>
                </a:lnTo>
                <a:cubicBezTo>
                  <a:pt x="12556" y="19924"/>
                  <a:pt x="12662" y="19860"/>
                  <a:pt x="12778" y="19823"/>
                </a:cubicBezTo>
                <a:lnTo>
                  <a:pt x="13385" y="19629"/>
                </a:lnTo>
                <a:cubicBezTo>
                  <a:pt x="13476" y="19602"/>
                  <a:pt x="13539" y="19518"/>
                  <a:pt x="13539" y="19422"/>
                </a:cubicBezTo>
                <a:lnTo>
                  <a:pt x="13539" y="19382"/>
                </a:lnTo>
                <a:cubicBezTo>
                  <a:pt x="13539" y="19255"/>
                  <a:pt x="13635" y="19149"/>
                  <a:pt x="13762" y="19138"/>
                </a:cubicBezTo>
                <a:lnTo>
                  <a:pt x="13975" y="19120"/>
                </a:lnTo>
                <a:cubicBezTo>
                  <a:pt x="14134" y="19106"/>
                  <a:pt x="14285" y="19043"/>
                  <a:pt x="14406" y="18939"/>
                </a:cubicBezTo>
                <a:lnTo>
                  <a:pt x="16242" y="17314"/>
                </a:lnTo>
                <a:cubicBezTo>
                  <a:pt x="16358" y="17212"/>
                  <a:pt x="16454" y="17093"/>
                  <a:pt x="16530" y="16959"/>
                </a:cubicBezTo>
                <a:lnTo>
                  <a:pt x="17512" y="15208"/>
                </a:lnTo>
                <a:cubicBezTo>
                  <a:pt x="17584" y="15078"/>
                  <a:pt x="17608" y="14927"/>
                  <a:pt x="17578" y="14782"/>
                </a:cubicBezTo>
                <a:lnTo>
                  <a:pt x="17529" y="14541"/>
                </a:lnTo>
                <a:cubicBezTo>
                  <a:pt x="17482" y="14312"/>
                  <a:pt x="17310" y="14129"/>
                  <a:pt x="17084" y="14068"/>
                </a:cubicBezTo>
                <a:lnTo>
                  <a:pt x="15864" y="13809"/>
                </a:lnTo>
                <a:cubicBezTo>
                  <a:pt x="15686" y="13772"/>
                  <a:pt x="15538" y="13650"/>
                  <a:pt x="15465" y="13483"/>
                </a:cubicBezTo>
                <a:lnTo>
                  <a:pt x="15363" y="13251"/>
                </a:lnTo>
                <a:cubicBezTo>
                  <a:pt x="15293" y="13091"/>
                  <a:pt x="15152" y="12972"/>
                  <a:pt x="14983" y="12930"/>
                </a:cubicBezTo>
                <a:lnTo>
                  <a:pt x="14227" y="12741"/>
                </a:lnTo>
                <a:cubicBezTo>
                  <a:pt x="14139" y="12719"/>
                  <a:pt x="14058" y="12676"/>
                  <a:pt x="13990" y="12616"/>
                </a:cubicBezTo>
                <a:lnTo>
                  <a:pt x="13449" y="12159"/>
                </a:lnTo>
                <a:cubicBezTo>
                  <a:pt x="13354" y="12079"/>
                  <a:pt x="13234" y="12036"/>
                  <a:pt x="13109" y="12038"/>
                </a:cubicBezTo>
                <a:lnTo>
                  <a:pt x="12244" y="12051"/>
                </a:lnTo>
                <a:cubicBezTo>
                  <a:pt x="12116" y="12050"/>
                  <a:pt x="11990" y="12024"/>
                  <a:pt x="11874" y="11973"/>
                </a:cubicBezTo>
                <a:lnTo>
                  <a:pt x="11613" y="11860"/>
                </a:lnTo>
                <a:cubicBezTo>
                  <a:pt x="11518" y="11819"/>
                  <a:pt x="11410" y="11825"/>
                  <a:pt x="11319" y="11875"/>
                </a:cubicBezTo>
                <a:lnTo>
                  <a:pt x="10557" y="12210"/>
                </a:lnTo>
                <a:cubicBezTo>
                  <a:pt x="10443" y="12272"/>
                  <a:pt x="10310" y="12283"/>
                  <a:pt x="10188" y="12240"/>
                </a:cubicBezTo>
                <a:lnTo>
                  <a:pt x="9994" y="12173"/>
                </a:lnTo>
                <a:cubicBezTo>
                  <a:pt x="9945" y="12156"/>
                  <a:pt x="9892" y="12159"/>
                  <a:pt x="9846" y="12181"/>
                </a:cubicBezTo>
                <a:lnTo>
                  <a:pt x="9728" y="12237"/>
                </a:lnTo>
                <a:cubicBezTo>
                  <a:pt x="9617" y="12291"/>
                  <a:pt x="9483" y="12259"/>
                  <a:pt x="9410" y="12159"/>
                </a:cubicBezTo>
                <a:lnTo>
                  <a:pt x="9321" y="12078"/>
                </a:lnTo>
                <a:cubicBezTo>
                  <a:pt x="9223" y="11988"/>
                  <a:pt x="9174" y="11857"/>
                  <a:pt x="9187" y="11725"/>
                </a:cubicBezTo>
                <a:lnTo>
                  <a:pt x="9219" y="11395"/>
                </a:lnTo>
                <a:cubicBezTo>
                  <a:pt x="9230" y="11289"/>
                  <a:pt x="9198" y="11184"/>
                  <a:pt x="9131" y="11101"/>
                </a:cubicBezTo>
                <a:lnTo>
                  <a:pt x="9082" y="11040"/>
                </a:lnTo>
                <a:cubicBezTo>
                  <a:pt x="9011" y="10951"/>
                  <a:pt x="8905" y="10895"/>
                  <a:pt x="8791" y="10885"/>
                </a:cubicBezTo>
                <a:lnTo>
                  <a:pt x="8616" y="10869"/>
                </a:lnTo>
                <a:cubicBezTo>
                  <a:pt x="8497" y="10859"/>
                  <a:pt x="8418" y="10741"/>
                  <a:pt x="8457" y="10628"/>
                </a:cubicBezTo>
                <a:lnTo>
                  <a:pt x="8602" y="10198"/>
                </a:lnTo>
                <a:cubicBezTo>
                  <a:pt x="8648" y="10061"/>
                  <a:pt x="8552" y="9918"/>
                  <a:pt x="8408" y="9909"/>
                </a:cubicBezTo>
                <a:lnTo>
                  <a:pt x="8340" y="9904"/>
                </a:lnTo>
                <a:cubicBezTo>
                  <a:pt x="8217" y="9896"/>
                  <a:pt x="8098" y="9956"/>
                  <a:pt x="8032" y="10061"/>
                </a:cubicBezTo>
                <a:lnTo>
                  <a:pt x="7938" y="10213"/>
                </a:lnTo>
                <a:cubicBezTo>
                  <a:pt x="7870" y="10322"/>
                  <a:pt x="7751" y="10391"/>
                  <a:pt x="7623" y="10396"/>
                </a:cubicBezTo>
                <a:lnTo>
                  <a:pt x="7486" y="10401"/>
                </a:lnTo>
                <a:cubicBezTo>
                  <a:pt x="7303" y="10408"/>
                  <a:pt x="7130" y="10320"/>
                  <a:pt x="7030" y="10168"/>
                </a:cubicBezTo>
                <a:cubicBezTo>
                  <a:pt x="6810" y="9833"/>
                  <a:pt x="6678" y="9147"/>
                  <a:pt x="7420" y="8469"/>
                </a:cubicBezTo>
                <a:cubicBezTo>
                  <a:pt x="7520" y="8377"/>
                  <a:pt x="7662" y="8346"/>
                  <a:pt x="7792" y="8386"/>
                </a:cubicBezTo>
                <a:cubicBezTo>
                  <a:pt x="7977" y="8443"/>
                  <a:pt x="8151" y="8494"/>
                  <a:pt x="8213" y="8516"/>
                </a:cubicBezTo>
                <a:cubicBezTo>
                  <a:pt x="8271" y="8535"/>
                  <a:pt x="8334" y="8499"/>
                  <a:pt x="8343" y="8438"/>
                </a:cubicBezTo>
                <a:lnTo>
                  <a:pt x="8365" y="8288"/>
                </a:lnTo>
                <a:cubicBezTo>
                  <a:pt x="8374" y="8231"/>
                  <a:pt x="8430" y="8194"/>
                  <a:pt x="8485" y="8207"/>
                </a:cubicBezTo>
                <a:lnTo>
                  <a:pt x="9092" y="8338"/>
                </a:lnTo>
                <a:cubicBezTo>
                  <a:pt x="9208" y="8363"/>
                  <a:pt x="9297" y="8457"/>
                  <a:pt x="9317" y="8573"/>
                </a:cubicBezTo>
                <a:lnTo>
                  <a:pt x="9366" y="8859"/>
                </a:lnTo>
                <a:cubicBezTo>
                  <a:pt x="9379" y="8930"/>
                  <a:pt x="9418" y="8992"/>
                  <a:pt x="9476" y="9035"/>
                </a:cubicBezTo>
                <a:lnTo>
                  <a:pt x="9660" y="9174"/>
                </a:lnTo>
                <a:cubicBezTo>
                  <a:pt x="9751" y="9242"/>
                  <a:pt x="9882" y="9198"/>
                  <a:pt x="9914" y="9089"/>
                </a:cubicBezTo>
                <a:lnTo>
                  <a:pt x="9945" y="8984"/>
                </a:lnTo>
                <a:cubicBezTo>
                  <a:pt x="9956" y="8943"/>
                  <a:pt x="9961" y="8901"/>
                  <a:pt x="9955" y="8859"/>
                </a:cubicBezTo>
                <a:lnTo>
                  <a:pt x="9895" y="8438"/>
                </a:lnTo>
                <a:cubicBezTo>
                  <a:pt x="9852" y="8128"/>
                  <a:pt x="9991" y="7821"/>
                  <a:pt x="10252" y="7649"/>
                </a:cubicBezTo>
                <a:lnTo>
                  <a:pt x="10509" y="7478"/>
                </a:lnTo>
                <a:cubicBezTo>
                  <a:pt x="10596" y="7420"/>
                  <a:pt x="10660" y="7334"/>
                  <a:pt x="10690" y="7234"/>
                </a:cubicBezTo>
                <a:lnTo>
                  <a:pt x="10847" y="6717"/>
                </a:lnTo>
                <a:cubicBezTo>
                  <a:pt x="10916" y="6491"/>
                  <a:pt x="11077" y="6303"/>
                  <a:pt x="11290" y="6201"/>
                </a:cubicBezTo>
                <a:lnTo>
                  <a:pt x="11593" y="6058"/>
                </a:lnTo>
                <a:cubicBezTo>
                  <a:pt x="11667" y="6023"/>
                  <a:pt x="11731" y="5968"/>
                  <a:pt x="11777" y="5900"/>
                </a:cubicBezTo>
                <a:lnTo>
                  <a:pt x="11877" y="5753"/>
                </a:lnTo>
                <a:cubicBezTo>
                  <a:pt x="11922" y="5688"/>
                  <a:pt x="12021" y="5699"/>
                  <a:pt x="12051" y="5772"/>
                </a:cubicBezTo>
                <a:lnTo>
                  <a:pt x="12053" y="5774"/>
                </a:lnTo>
                <a:cubicBezTo>
                  <a:pt x="12077" y="5833"/>
                  <a:pt x="12147" y="5854"/>
                  <a:pt x="12200" y="5818"/>
                </a:cubicBezTo>
                <a:lnTo>
                  <a:pt x="12535" y="5589"/>
                </a:lnTo>
                <a:cubicBezTo>
                  <a:pt x="12634" y="5522"/>
                  <a:pt x="12622" y="5374"/>
                  <a:pt x="12514" y="5321"/>
                </a:cubicBezTo>
                <a:lnTo>
                  <a:pt x="12374" y="5251"/>
                </a:lnTo>
                <a:cubicBezTo>
                  <a:pt x="12276" y="5203"/>
                  <a:pt x="12239" y="5081"/>
                  <a:pt x="12296" y="4987"/>
                </a:cubicBezTo>
                <a:lnTo>
                  <a:pt x="12396" y="4820"/>
                </a:lnTo>
                <a:cubicBezTo>
                  <a:pt x="12433" y="4759"/>
                  <a:pt x="12499" y="4721"/>
                  <a:pt x="12570" y="4719"/>
                </a:cubicBezTo>
                <a:lnTo>
                  <a:pt x="12651" y="4715"/>
                </a:lnTo>
                <a:cubicBezTo>
                  <a:pt x="12731" y="4713"/>
                  <a:pt x="12801" y="4769"/>
                  <a:pt x="12815" y="4847"/>
                </a:cubicBezTo>
                <a:lnTo>
                  <a:pt x="12825" y="4896"/>
                </a:lnTo>
                <a:cubicBezTo>
                  <a:pt x="12839" y="4970"/>
                  <a:pt x="12901" y="5025"/>
                  <a:pt x="12976" y="5031"/>
                </a:cubicBezTo>
                <a:lnTo>
                  <a:pt x="13294" y="5057"/>
                </a:lnTo>
                <a:cubicBezTo>
                  <a:pt x="13410" y="5065"/>
                  <a:pt x="13480" y="4933"/>
                  <a:pt x="13407" y="4842"/>
                </a:cubicBezTo>
                <a:lnTo>
                  <a:pt x="12883" y="4188"/>
                </a:lnTo>
                <a:cubicBezTo>
                  <a:pt x="12858" y="4161"/>
                  <a:pt x="12834" y="4135"/>
                  <a:pt x="12809" y="4108"/>
                </a:cubicBezTo>
                <a:lnTo>
                  <a:pt x="11909" y="3287"/>
                </a:lnTo>
                <a:cubicBezTo>
                  <a:pt x="11836" y="3219"/>
                  <a:pt x="11720" y="3224"/>
                  <a:pt x="11652" y="3297"/>
                </a:cubicBezTo>
                <a:lnTo>
                  <a:pt x="11593" y="3361"/>
                </a:lnTo>
                <a:cubicBezTo>
                  <a:pt x="11526" y="3434"/>
                  <a:pt x="11414" y="3444"/>
                  <a:pt x="11334" y="3386"/>
                </a:cubicBezTo>
                <a:lnTo>
                  <a:pt x="10753" y="2967"/>
                </a:lnTo>
                <a:cubicBezTo>
                  <a:pt x="10703" y="2931"/>
                  <a:pt x="10632" y="2949"/>
                  <a:pt x="10606" y="3004"/>
                </a:cubicBezTo>
                <a:lnTo>
                  <a:pt x="10438" y="3354"/>
                </a:lnTo>
                <a:cubicBezTo>
                  <a:pt x="10401" y="3431"/>
                  <a:pt x="10403" y="3521"/>
                  <a:pt x="10443" y="3596"/>
                </a:cubicBezTo>
                <a:lnTo>
                  <a:pt x="10509" y="3716"/>
                </a:lnTo>
                <a:cubicBezTo>
                  <a:pt x="10537" y="3769"/>
                  <a:pt x="10537" y="3831"/>
                  <a:pt x="10513" y="3885"/>
                </a:cubicBezTo>
                <a:lnTo>
                  <a:pt x="10306" y="4333"/>
                </a:lnTo>
                <a:cubicBezTo>
                  <a:pt x="10261" y="4430"/>
                  <a:pt x="10150" y="4484"/>
                  <a:pt x="10049" y="4448"/>
                </a:cubicBezTo>
                <a:cubicBezTo>
                  <a:pt x="9961" y="4417"/>
                  <a:pt x="9908" y="4333"/>
                  <a:pt x="9912" y="4245"/>
                </a:cubicBezTo>
                <a:lnTo>
                  <a:pt x="9919" y="4090"/>
                </a:lnTo>
                <a:cubicBezTo>
                  <a:pt x="9925" y="3969"/>
                  <a:pt x="9861" y="3855"/>
                  <a:pt x="9753" y="3799"/>
                </a:cubicBezTo>
                <a:lnTo>
                  <a:pt x="9212" y="3517"/>
                </a:lnTo>
                <a:cubicBezTo>
                  <a:pt x="9079" y="3447"/>
                  <a:pt x="9058" y="3264"/>
                  <a:pt x="9170" y="3165"/>
                </a:cubicBezTo>
                <a:lnTo>
                  <a:pt x="9671" y="2722"/>
                </a:lnTo>
                <a:cubicBezTo>
                  <a:pt x="9791" y="2615"/>
                  <a:pt x="9743" y="2419"/>
                  <a:pt x="9588" y="2380"/>
                </a:cubicBezTo>
                <a:lnTo>
                  <a:pt x="8338" y="2063"/>
                </a:lnTo>
                <a:cubicBezTo>
                  <a:pt x="8323" y="2059"/>
                  <a:pt x="8308" y="2053"/>
                  <a:pt x="8296" y="2042"/>
                </a:cubicBezTo>
                <a:lnTo>
                  <a:pt x="7902" y="1692"/>
                </a:lnTo>
                <a:cubicBezTo>
                  <a:pt x="7849" y="1645"/>
                  <a:pt x="7779" y="1618"/>
                  <a:pt x="7708" y="1618"/>
                </a:cubicBezTo>
                <a:lnTo>
                  <a:pt x="7466" y="1618"/>
                </a:lnTo>
                <a:cubicBezTo>
                  <a:pt x="7375" y="1618"/>
                  <a:pt x="7294" y="1559"/>
                  <a:pt x="7268" y="1471"/>
                </a:cubicBezTo>
                <a:lnTo>
                  <a:pt x="7263" y="1457"/>
                </a:lnTo>
                <a:cubicBezTo>
                  <a:pt x="7234" y="1360"/>
                  <a:pt x="7286" y="1255"/>
                  <a:pt x="7381" y="1221"/>
                </a:cubicBezTo>
                <a:cubicBezTo>
                  <a:pt x="8468" y="832"/>
                  <a:pt x="9640" y="622"/>
                  <a:pt x="10859" y="629"/>
                </a:cubicBezTo>
                <a:close/>
                <a:moveTo>
                  <a:pt x="5454" y="2191"/>
                </a:moveTo>
                <a:cubicBezTo>
                  <a:pt x="5494" y="2193"/>
                  <a:pt x="5533" y="2207"/>
                  <a:pt x="5566" y="2233"/>
                </a:cubicBezTo>
                <a:cubicBezTo>
                  <a:pt x="5650" y="2303"/>
                  <a:pt x="5722" y="2377"/>
                  <a:pt x="5730" y="2433"/>
                </a:cubicBezTo>
                <a:lnTo>
                  <a:pt x="5743" y="2533"/>
                </a:lnTo>
                <a:cubicBezTo>
                  <a:pt x="5766" y="2704"/>
                  <a:pt x="5744" y="2879"/>
                  <a:pt x="5677" y="3038"/>
                </a:cubicBezTo>
                <a:lnTo>
                  <a:pt x="5388" y="3730"/>
                </a:lnTo>
                <a:cubicBezTo>
                  <a:pt x="5372" y="3768"/>
                  <a:pt x="5320" y="3776"/>
                  <a:pt x="5293" y="3743"/>
                </a:cubicBezTo>
                <a:cubicBezTo>
                  <a:pt x="5272" y="3717"/>
                  <a:pt x="5232" y="3723"/>
                  <a:pt x="5217" y="3753"/>
                </a:cubicBezTo>
                <a:lnTo>
                  <a:pt x="5170" y="3848"/>
                </a:lnTo>
                <a:cubicBezTo>
                  <a:pt x="5157" y="3874"/>
                  <a:pt x="5158" y="3905"/>
                  <a:pt x="5170" y="3932"/>
                </a:cubicBezTo>
                <a:lnTo>
                  <a:pt x="5327" y="4271"/>
                </a:lnTo>
                <a:cubicBezTo>
                  <a:pt x="5337" y="4292"/>
                  <a:pt x="5338" y="4316"/>
                  <a:pt x="5332" y="4338"/>
                </a:cubicBezTo>
                <a:cubicBezTo>
                  <a:pt x="5319" y="4387"/>
                  <a:pt x="5258" y="4403"/>
                  <a:pt x="5219" y="4370"/>
                </a:cubicBezTo>
                <a:lnTo>
                  <a:pt x="5202" y="4355"/>
                </a:lnTo>
                <a:cubicBezTo>
                  <a:pt x="5155" y="4315"/>
                  <a:pt x="5081" y="4329"/>
                  <a:pt x="5052" y="4384"/>
                </a:cubicBezTo>
                <a:lnTo>
                  <a:pt x="4501" y="5392"/>
                </a:lnTo>
                <a:cubicBezTo>
                  <a:pt x="4445" y="5493"/>
                  <a:pt x="4406" y="5604"/>
                  <a:pt x="4384" y="5718"/>
                </a:cubicBezTo>
                <a:lnTo>
                  <a:pt x="4233" y="6512"/>
                </a:lnTo>
                <a:cubicBezTo>
                  <a:pt x="4210" y="6636"/>
                  <a:pt x="4236" y="6764"/>
                  <a:pt x="4304" y="6869"/>
                </a:cubicBezTo>
                <a:lnTo>
                  <a:pt x="4379" y="6982"/>
                </a:lnTo>
                <a:cubicBezTo>
                  <a:pt x="4430" y="7061"/>
                  <a:pt x="4462" y="7152"/>
                  <a:pt x="4468" y="7246"/>
                </a:cubicBezTo>
                <a:lnTo>
                  <a:pt x="4519" y="7978"/>
                </a:lnTo>
                <a:cubicBezTo>
                  <a:pt x="4523" y="8041"/>
                  <a:pt x="4478" y="8097"/>
                  <a:pt x="4414" y="8102"/>
                </a:cubicBezTo>
                <a:cubicBezTo>
                  <a:pt x="4355" y="8106"/>
                  <a:pt x="4321" y="8171"/>
                  <a:pt x="4347" y="8223"/>
                </a:cubicBezTo>
                <a:lnTo>
                  <a:pt x="4808" y="9153"/>
                </a:lnTo>
                <a:cubicBezTo>
                  <a:pt x="4825" y="9187"/>
                  <a:pt x="4858" y="9212"/>
                  <a:pt x="4894" y="9214"/>
                </a:cubicBezTo>
                <a:cubicBezTo>
                  <a:pt x="4963" y="9218"/>
                  <a:pt x="5012" y="9154"/>
                  <a:pt x="4994" y="9089"/>
                </a:cubicBezTo>
                <a:cubicBezTo>
                  <a:pt x="4921" y="8815"/>
                  <a:pt x="4751" y="8183"/>
                  <a:pt x="4751" y="8169"/>
                </a:cubicBezTo>
                <a:cubicBezTo>
                  <a:pt x="4751" y="8157"/>
                  <a:pt x="4746" y="7812"/>
                  <a:pt x="4742" y="7600"/>
                </a:cubicBezTo>
                <a:cubicBezTo>
                  <a:pt x="4741" y="7532"/>
                  <a:pt x="4816" y="7491"/>
                  <a:pt x="4873" y="7529"/>
                </a:cubicBezTo>
                <a:cubicBezTo>
                  <a:pt x="4902" y="7548"/>
                  <a:pt x="4924" y="7577"/>
                  <a:pt x="4935" y="7610"/>
                </a:cubicBezTo>
                <a:lnTo>
                  <a:pt x="5503" y="9392"/>
                </a:lnTo>
                <a:cubicBezTo>
                  <a:pt x="5531" y="9479"/>
                  <a:pt x="5541" y="9572"/>
                  <a:pt x="5518" y="9660"/>
                </a:cubicBezTo>
                <a:cubicBezTo>
                  <a:pt x="5482" y="9806"/>
                  <a:pt x="5533" y="9960"/>
                  <a:pt x="5652" y="10053"/>
                </a:cubicBezTo>
                <a:lnTo>
                  <a:pt x="6597" y="10793"/>
                </a:lnTo>
                <a:cubicBezTo>
                  <a:pt x="6682" y="10860"/>
                  <a:pt x="6791" y="10887"/>
                  <a:pt x="6898" y="10868"/>
                </a:cubicBezTo>
                <a:lnTo>
                  <a:pt x="7059" y="10839"/>
                </a:lnTo>
                <a:cubicBezTo>
                  <a:pt x="7194" y="10815"/>
                  <a:pt x="7333" y="10865"/>
                  <a:pt x="7420" y="10972"/>
                </a:cubicBezTo>
                <a:lnTo>
                  <a:pt x="7650" y="11256"/>
                </a:lnTo>
                <a:cubicBezTo>
                  <a:pt x="7694" y="11310"/>
                  <a:pt x="7752" y="11351"/>
                  <a:pt x="7816" y="11375"/>
                </a:cubicBezTo>
                <a:lnTo>
                  <a:pt x="8262" y="11537"/>
                </a:lnTo>
                <a:cubicBezTo>
                  <a:pt x="8418" y="11594"/>
                  <a:pt x="8540" y="11714"/>
                  <a:pt x="8602" y="11867"/>
                </a:cubicBezTo>
                <a:cubicBezTo>
                  <a:pt x="8663" y="12018"/>
                  <a:pt x="8735" y="12186"/>
                  <a:pt x="8744" y="12186"/>
                </a:cubicBezTo>
                <a:cubicBezTo>
                  <a:pt x="8757" y="12186"/>
                  <a:pt x="9305" y="12506"/>
                  <a:pt x="9576" y="12665"/>
                </a:cubicBezTo>
                <a:cubicBezTo>
                  <a:pt x="9660" y="12714"/>
                  <a:pt x="9769" y="12694"/>
                  <a:pt x="9828" y="12616"/>
                </a:cubicBezTo>
                <a:lnTo>
                  <a:pt x="9838" y="12602"/>
                </a:lnTo>
                <a:cubicBezTo>
                  <a:pt x="9886" y="12539"/>
                  <a:pt x="9967" y="12503"/>
                  <a:pt x="10044" y="12521"/>
                </a:cubicBezTo>
                <a:cubicBezTo>
                  <a:pt x="10125" y="12539"/>
                  <a:pt x="10182" y="12604"/>
                  <a:pt x="10195" y="12682"/>
                </a:cubicBezTo>
                <a:lnTo>
                  <a:pt x="10279" y="13201"/>
                </a:lnTo>
                <a:cubicBezTo>
                  <a:pt x="10308" y="13380"/>
                  <a:pt x="10258" y="13564"/>
                  <a:pt x="10142" y="13705"/>
                </a:cubicBezTo>
                <a:lnTo>
                  <a:pt x="9735" y="14197"/>
                </a:lnTo>
                <a:cubicBezTo>
                  <a:pt x="9658" y="14290"/>
                  <a:pt x="9649" y="14423"/>
                  <a:pt x="9720" y="14521"/>
                </a:cubicBezTo>
                <a:cubicBezTo>
                  <a:pt x="9786" y="14614"/>
                  <a:pt x="9787" y="14739"/>
                  <a:pt x="9723" y="14832"/>
                </a:cubicBezTo>
                <a:lnTo>
                  <a:pt x="9652" y="14935"/>
                </a:lnTo>
                <a:cubicBezTo>
                  <a:pt x="9591" y="15024"/>
                  <a:pt x="9588" y="15142"/>
                  <a:pt x="9645" y="15233"/>
                </a:cubicBezTo>
                <a:lnTo>
                  <a:pt x="10393" y="16430"/>
                </a:lnTo>
                <a:cubicBezTo>
                  <a:pt x="10488" y="16582"/>
                  <a:pt x="10620" y="16710"/>
                  <a:pt x="10776" y="16798"/>
                </a:cubicBezTo>
                <a:lnTo>
                  <a:pt x="11280" y="17084"/>
                </a:lnTo>
                <a:cubicBezTo>
                  <a:pt x="11507" y="17213"/>
                  <a:pt x="11629" y="17469"/>
                  <a:pt x="11586" y="17725"/>
                </a:cubicBezTo>
                <a:lnTo>
                  <a:pt x="11317" y="19321"/>
                </a:lnTo>
                <a:cubicBezTo>
                  <a:pt x="11306" y="19388"/>
                  <a:pt x="11286" y="19453"/>
                  <a:pt x="11258" y="19514"/>
                </a:cubicBezTo>
                <a:lnTo>
                  <a:pt x="10579" y="20809"/>
                </a:lnTo>
                <a:cubicBezTo>
                  <a:pt x="10528" y="20905"/>
                  <a:pt x="10425" y="20965"/>
                  <a:pt x="10316" y="20959"/>
                </a:cubicBezTo>
                <a:cubicBezTo>
                  <a:pt x="4931" y="20706"/>
                  <a:pt x="627" y="16247"/>
                  <a:pt x="627" y="10800"/>
                </a:cubicBezTo>
                <a:cubicBezTo>
                  <a:pt x="627" y="7199"/>
                  <a:pt x="2509" y="4030"/>
                  <a:pt x="5339" y="2222"/>
                </a:cubicBezTo>
                <a:cubicBezTo>
                  <a:pt x="5374" y="2199"/>
                  <a:pt x="5414" y="2189"/>
                  <a:pt x="5454" y="2191"/>
                </a:cubicBezTo>
                <a:close/>
                <a:moveTo>
                  <a:pt x="9097" y="4629"/>
                </a:moveTo>
                <a:cubicBezTo>
                  <a:pt x="9130" y="4625"/>
                  <a:pt x="9161" y="4625"/>
                  <a:pt x="9194" y="4631"/>
                </a:cubicBezTo>
                <a:lnTo>
                  <a:pt x="9402" y="4666"/>
                </a:lnTo>
                <a:cubicBezTo>
                  <a:pt x="9428" y="4671"/>
                  <a:pt x="9450" y="4689"/>
                  <a:pt x="9459" y="4714"/>
                </a:cubicBezTo>
                <a:lnTo>
                  <a:pt x="9562" y="4982"/>
                </a:lnTo>
                <a:cubicBezTo>
                  <a:pt x="9581" y="5031"/>
                  <a:pt x="9546" y="5084"/>
                  <a:pt x="9493" y="5084"/>
                </a:cubicBezTo>
                <a:lnTo>
                  <a:pt x="9162" y="5084"/>
                </a:lnTo>
                <a:cubicBezTo>
                  <a:pt x="9130" y="5084"/>
                  <a:pt x="9102" y="5064"/>
                  <a:pt x="9091" y="5035"/>
                </a:cubicBezTo>
                <a:lnTo>
                  <a:pt x="9070" y="4979"/>
                </a:lnTo>
                <a:cubicBezTo>
                  <a:pt x="9054" y="4936"/>
                  <a:pt x="9004" y="4917"/>
                  <a:pt x="8964" y="4940"/>
                </a:cubicBezTo>
                <a:lnTo>
                  <a:pt x="8736" y="5069"/>
                </a:lnTo>
                <a:cubicBezTo>
                  <a:pt x="8718" y="5078"/>
                  <a:pt x="8697" y="5081"/>
                  <a:pt x="8678" y="5075"/>
                </a:cubicBezTo>
                <a:lnTo>
                  <a:pt x="8492" y="5021"/>
                </a:lnTo>
                <a:cubicBezTo>
                  <a:pt x="8425" y="5002"/>
                  <a:pt x="8418" y="4909"/>
                  <a:pt x="8482" y="4881"/>
                </a:cubicBezTo>
                <a:lnTo>
                  <a:pt x="9003" y="4654"/>
                </a:lnTo>
                <a:cubicBezTo>
                  <a:pt x="9033" y="4641"/>
                  <a:pt x="9065" y="4633"/>
                  <a:pt x="9097" y="4629"/>
                </a:cubicBezTo>
                <a:close/>
                <a:moveTo>
                  <a:pt x="9503" y="5361"/>
                </a:moveTo>
                <a:lnTo>
                  <a:pt x="10058" y="5478"/>
                </a:lnTo>
                <a:cubicBezTo>
                  <a:pt x="10102" y="5489"/>
                  <a:pt x="10141" y="5513"/>
                  <a:pt x="10171" y="5547"/>
                </a:cubicBezTo>
                <a:cubicBezTo>
                  <a:pt x="10171" y="5547"/>
                  <a:pt x="10269" y="5658"/>
                  <a:pt x="10286" y="5677"/>
                </a:cubicBezTo>
                <a:cubicBezTo>
                  <a:pt x="10303" y="5697"/>
                  <a:pt x="10291" y="5716"/>
                  <a:pt x="10266" y="5716"/>
                </a:cubicBezTo>
                <a:cubicBezTo>
                  <a:pt x="10241" y="5716"/>
                  <a:pt x="10090" y="5716"/>
                  <a:pt x="10090" y="5716"/>
                </a:cubicBezTo>
                <a:cubicBezTo>
                  <a:pt x="10076" y="5716"/>
                  <a:pt x="10063" y="5723"/>
                  <a:pt x="10054" y="5733"/>
                </a:cubicBezTo>
                <a:cubicBezTo>
                  <a:pt x="10054" y="5733"/>
                  <a:pt x="9908" y="5958"/>
                  <a:pt x="9885" y="5992"/>
                </a:cubicBezTo>
                <a:cubicBezTo>
                  <a:pt x="9864" y="6025"/>
                  <a:pt x="9839" y="6029"/>
                  <a:pt x="9828" y="5987"/>
                </a:cubicBezTo>
                <a:cubicBezTo>
                  <a:pt x="9817" y="5944"/>
                  <a:pt x="9799" y="5865"/>
                  <a:pt x="9799" y="5865"/>
                </a:cubicBezTo>
                <a:cubicBezTo>
                  <a:pt x="9789" y="5833"/>
                  <a:pt x="9750" y="5821"/>
                  <a:pt x="9723" y="5841"/>
                </a:cubicBezTo>
                <a:cubicBezTo>
                  <a:pt x="9723" y="5841"/>
                  <a:pt x="9682" y="5874"/>
                  <a:pt x="9654" y="5897"/>
                </a:cubicBezTo>
                <a:cubicBezTo>
                  <a:pt x="9631" y="5916"/>
                  <a:pt x="9611" y="5898"/>
                  <a:pt x="9620" y="5867"/>
                </a:cubicBezTo>
                <a:cubicBezTo>
                  <a:pt x="9629" y="5835"/>
                  <a:pt x="9686" y="5630"/>
                  <a:pt x="9686" y="5630"/>
                </a:cubicBezTo>
                <a:cubicBezTo>
                  <a:pt x="9693" y="5611"/>
                  <a:pt x="9687" y="5591"/>
                  <a:pt x="9671" y="5579"/>
                </a:cubicBezTo>
                <a:lnTo>
                  <a:pt x="9505" y="5463"/>
                </a:lnTo>
                <a:cubicBezTo>
                  <a:pt x="9487" y="5450"/>
                  <a:pt x="9463" y="5452"/>
                  <a:pt x="9446" y="5466"/>
                </a:cubicBezTo>
                <a:lnTo>
                  <a:pt x="9143" y="5709"/>
                </a:lnTo>
                <a:cubicBezTo>
                  <a:pt x="9134" y="5718"/>
                  <a:pt x="9127" y="5729"/>
                  <a:pt x="9126" y="5742"/>
                </a:cubicBezTo>
                <a:lnTo>
                  <a:pt x="9109" y="6125"/>
                </a:lnTo>
                <a:cubicBezTo>
                  <a:pt x="9108" y="6140"/>
                  <a:pt x="9100" y="6153"/>
                  <a:pt x="9087" y="6161"/>
                </a:cubicBezTo>
                <a:lnTo>
                  <a:pt x="8922" y="6343"/>
                </a:lnTo>
                <a:cubicBezTo>
                  <a:pt x="8898" y="6359"/>
                  <a:pt x="8868" y="6350"/>
                  <a:pt x="8854" y="6326"/>
                </a:cubicBezTo>
                <a:lnTo>
                  <a:pt x="8783" y="6200"/>
                </a:lnTo>
                <a:cubicBezTo>
                  <a:pt x="8754" y="6149"/>
                  <a:pt x="8751" y="6087"/>
                  <a:pt x="8776" y="6034"/>
                </a:cubicBezTo>
                <a:lnTo>
                  <a:pt x="8989" y="5576"/>
                </a:lnTo>
                <a:cubicBezTo>
                  <a:pt x="9023" y="5503"/>
                  <a:pt x="9088" y="5446"/>
                  <a:pt x="9165" y="5424"/>
                </a:cubicBezTo>
                <a:cubicBezTo>
                  <a:pt x="9232" y="5404"/>
                  <a:pt x="9301" y="5385"/>
                  <a:pt x="9366" y="5366"/>
                </a:cubicBezTo>
                <a:cubicBezTo>
                  <a:pt x="9411" y="5353"/>
                  <a:pt x="9458" y="5351"/>
                  <a:pt x="9503" y="536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3" name="Location Pin"/>
          <p:cNvSpPr/>
          <p:nvPr/>
        </p:nvSpPr>
        <p:spPr>
          <a:xfrm>
            <a:off x="12084416" y="4685492"/>
            <a:ext cx="501434" cy="808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4" name="Phone"/>
          <p:cNvSpPr/>
          <p:nvPr/>
        </p:nvSpPr>
        <p:spPr>
          <a:xfrm>
            <a:off x="11941283" y="8288694"/>
            <a:ext cx="808154" cy="80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fill="norm" stroke="1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5" name="Letter"/>
          <p:cNvSpPr/>
          <p:nvPr/>
        </p:nvSpPr>
        <p:spPr>
          <a:xfrm>
            <a:off x="11931057" y="10222913"/>
            <a:ext cx="808154" cy="510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718" name="Group"/>
          <p:cNvGrpSpPr/>
          <p:nvPr/>
        </p:nvGrpSpPr>
        <p:grpSpPr>
          <a:xfrm>
            <a:off x="1825267" y="6288794"/>
            <a:ext cx="2794047" cy="3251201"/>
            <a:chOff x="113444" y="0"/>
            <a:chExt cx="2794045" cy="3251200"/>
          </a:xfrm>
        </p:grpSpPr>
        <p:pic>
          <p:nvPicPr>
            <p:cNvPr id="716" name="logo.png" descr="logo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57030" b="0"/>
            <a:stretch>
              <a:fillRect/>
            </a:stretch>
          </p:blipFill>
          <p:spPr>
            <a:xfrm>
              <a:off x="113444" y="0"/>
              <a:ext cx="2794046" cy="198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aCubeIT"/>
            <p:cNvSpPr/>
            <p:nvPr/>
          </p:nvSpPr>
          <p:spPr>
            <a:xfrm>
              <a:off x="1510444" y="19812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aCubeIT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enerative Adversarial Networks (GA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Generative Adversarial Networks (GANs)</a:t>
            </a:r>
          </a:p>
        </p:txBody>
      </p:sp>
      <p:sp>
        <p:nvSpPr>
          <p:cNvPr id="145" name="Generative modelling → progress in facial image generation…"/>
          <p:cNvSpPr txBox="1"/>
          <p:nvPr>
            <p:ph type="body" sz="half" idx="1"/>
          </p:nvPr>
        </p:nvSpPr>
        <p:spPr>
          <a:xfrm>
            <a:off x="831199" y="8701775"/>
            <a:ext cx="22721602" cy="3481693"/>
          </a:xfrm>
          <a:prstGeom prst="rect">
            <a:avLst/>
          </a:prstGeom>
        </p:spPr>
        <p:txBody>
          <a:bodyPr/>
          <a:lstStyle/>
          <a:p>
            <a:pPr/>
            <a:r>
              <a:t>Generative modelling → progress in facial image generation</a:t>
            </a:r>
          </a:p>
          <a:p>
            <a:pPr/>
            <a:r>
              <a:t>Newer and more sophisticated methods every year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" name="Group"/>
          <p:cNvGrpSpPr/>
          <p:nvPr/>
        </p:nvGrpSpPr>
        <p:grpSpPr>
          <a:xfrm>
            <a:off x="1025864" y="2821933"/>
            <a:ext cx="22332272" cy="5040752"/>
            <a:chOff x="0" y="0"/>
            <a:chExt cx="22332270" cy="5040751"/>
          </a:xfrm>
        </p:grpSpPr>
        <p:sp>
          <p:nvSpPr>
            <p:cNvPr id="147" name="2014"/>
            <p:cNvSpPr txBox="1"/>
            <p:nvPr/>
          </p:nvSpPr>
          <p:spPr>
            <a:xfrm>
              <a:off x="0" y="4456551"/>
              <a:ext cx="162621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2014</a:t>
              </a:r>
            </a:p>
          </p:txBody>
        </p:sp>
        <p:pic>
          <p:nvPicPr>
            <p:cNvPr id="148" name="Screenshot 2020-03-12 at 16.05.29.png" descr="Screenshot 2020-03-12 at 16.05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473120"/>
              <a:ext cx="1626216" cy="1635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2015.png" descr="201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76139" y="1771521"/>
              <a:ext cx="2413001" cy="233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2016.png" descr="201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70626" y="1280660"/>
              <a:ext cx="2857850" cy="2827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2017.png" descr="201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603695" y="532158"/>
              <a:ext cx="3543356" cy="3576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2018.png" descr="201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763587" y="135768"/>
              <a:ext cx="3966855" cy="3972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2019.png" descr="201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218914" y="0"/>
              <a:ext cx="4113357" cy="4108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2015"/>
            <p:cNvSpPr txBox="1"/>
            <p:nvPr/>
          </p:nvSpPr>
          <p:spPr>
            <a:xfrm>
              <a:off x="2476139" y="4456551"/>
              <a:ext cx="241300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2015</a:t>
              </a:r>
            </a:p>
          </p:txBody>
        </p:sp>
        <p:sp>
          <p:nvSpPr>
            <p:cNvPr id="155" name="2016"/>
            <p:cNvSpPr txBox="1"/>
            <p:nvPr/>
          </p:nvSpPr>
          <p:spPr>
            <a:xfrm>
              <a:off x="5870626" y="4456551"/>
              <a:ext cx="285785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2016</a:t>
              </a:r>
            </a:p>
          </p:txBody>
        </p:sp>
        <p:sp>
          <p:nvSpPr>
            <p:cNvPr id="156" name="2017"/>
            <p:cNvSpPr txBox="1"/>
            <p:nvPr/>
          </p:nvSpPr>
          <p:spPr>
            <a:xfrm>
              <a:off x="9603695" y="4456551"/>
              <a:ext cx="354335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2017</a:t>
              </a:r>
            </a:p>
          </p:txBody>
        </p:sp>
        <p:sp>
          <p:nvSpPr>
            <p:cNvPr id="157" name="2018"/>
            <p:cNvSpPr txBox="1"/>
            <p:nvPr/>
          </p:nvSpPr>
          <p:spPr>
            <a:xfrm>
              <a:off x="13763587" y="4456551"/>
              <a:ext cx="396685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2018</a:t>
              </a:r>
            </a:p>
          </p:txBody>
        </p:sp>
        <p:sp>
          <p:nvSpPr>
            <p:cNvPr id="158" name="2019"/>
            <p:cNvSpPr txBox="1"/>
            <p:nvPr/>
          </p:nvSpPr>
          <p:spPr>
            <a:xfrm>
              <a:off x="18218914" y="4456551"/>
              <a:ext cx="411335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2019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upervi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Supervised Learning</a:t>
            </a:r>
          </a:p>
        </p:txBody>
      </p:sp>
      <p:sp>
        <p:nvSpPr>
          <p:cNvPr id="162" name="So far we’ve seen models which:…"/>
          <p:cNvSpPr txBox="1"/>
          <p:nvPr>
            <p:ph type="body" sz="quarter" idx="1"/>
          </p:nvPr>
        </p:nvSpPr>
        <p:spPr>
          <a:xfrm>
            <a:off x="16383651" y="3124266"/>
            <a:ext cx="7169151" cy="90592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So far we’ve seen models which:</a:t>
            </a:r>
          </a:p>
          <a:p>
            <a:pPr marL="0" indent="0">
              <a:buClrTx/>
              <a:buSzTx/>
              <a:buFontTx/>
              <a:buNone/>
            </a:pPr>
          </a:p>
          <a:p>
            <a:pPr/>
            <a:r>
              <a:t>Take an </a:t>
            </a:r>
            <a:r>
              <a:rPr i="1"/>
              <a:t>input</a:t>
            </a:r>
            <a:r>
              <a:t> </a:t>
            </a:r>
          </a:p>
          <a:p>
            <a:pPr/>
            <a:r>
              <a:t>Produce an </a:t>
            </a:r>
            <a:r>
              <a:rPr i="1"/>
              <a:t>output</a:t>
            </a:r>
            <a:r>
              <a:t> </a:t>
            </a:r>
          </a:p>
          <a:p>
            <a:pPr/>
            <a:r>
              <a:t>Optimised with a </a:t>
            </a:r>
            <a:r>
              <a:rPr i="1"/>
              <a:t>loss-function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" name="Group"/>
          <p:cNvGrpSpPr/>
          <p:nvPr/>
        </p:nvGrpSpPr>
        <p:grpSpPr>
          <a:xfrm>
            <a:off x="8903143" y="3136966"/>
            <a:ext cx="9550401" cy="7982053"/>
            <a:chOff x="25400" y="25400"/>
            <a:chExt cx="9550400" cy="7982052"/>
          </a:xfrm>
        </p:grpSpPr>
        <p:graphicFrame>
          <p:nvGraphicFramePr>
            <p:cNvPr id="164" name="Table"/>
            <p:cNvGraphicFramePr/>
            <p:nvPr/>
          </p:nvGraphicFramePr>
          <p:xfrm>
            <a:off x="25400" y="25400"/>
            <a:ext cx="9550400" cy="7924800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{C7B018BB-80A7-4F77-B60F-C8B233D01FF8}</a:tableStyleId>
                </a:tblPr>
                <a:tblGrid>
                  <a:gridCol w="2381250"/>
                </a:tblGrid>
                <a:tr h="1579880">
                  <a:tc>
                    <a:txBody>
                      <a:bodyPr/>
                      <a:lstStyle/>
                      <a:p>
                        <a:pPr algn="ctr">
                          <a:defRPr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defRPr>
                        </a:pPr>
                      </a:p>
                    </a:txBody>
                    <a:tcPr marL="0" marR="0" marT="0" marB="0" anchor="ctr" anchorCtr="0" horzOverflow="overflow">
                      <a:solidFill>
                        <a:schemeClr val="accent5"/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…</a:t>
                        </a:r>
                      </a:p>
                    </a:txBody>
                    <a:tcPr marL="0" marR="0" marT="0" marB="0" anchor="ctr" anchorCtr="0" horzOverflow="overflow">
                      <a:solidFill>
                        <a:schemeClr val="accent3"/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…</a:t>
                        </a:r>
                      </a:p>
                    </a:txBody>
                    <a:tcPr marL="0" marR="0" marT="0" marB="0" anchor="ctr" anchorCtr="0" horzOverflow="overflow">
                      <a:solidFill>
                        <a:schemeClr val="accent3"/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…</a:t>
                        </a:r>
                      </a:p>
                    </a:txBody>
                    <a:tcPr marL="0" marR="0" marT="0" marB="0" anchor="ctr" anchorCtr="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65" name="Labels"/>
            <p:cNvSpPr txBox="1"/>
            <p:nvPr/>
          </p:nvSpPr>
          <p:spPr>
            <a:xfrm>
              <a:off x="608037" y="7423252"/>
              <a:ext cx="121597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Labels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831199" y="3124266"/>
            <a:ext cx="9550401" cy="7994753"/>
            <a:chOff x="25400" y="25400"/>
            <a:chExt cx="9550400" cy="7994752"/>
          </a:xfrm>
        </p:grpSpPr>
        <p:graphicFrame>
          <p:nvGraphicFramePr>
            <p:cNvPr id="167" name="Table"/>
            <p:cNvGraphicFramePr/>
            <p:nvPr/>
          </p:nvGraphicFramePr>
          <p:xfrm>
            <a:off x="25400" y="25400"/>
            <a:ext cx="9550400" cy="79248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1" rtl="0">
                  <a:tableStyleId>{C7B018BB-80A7-4F77-B60F-C8B233D01FF8}</a:tableStyleId>
                </a:tblPr>
                <a:tblGrid>
                  <a:gridCol w="2381250"/>
                  <a:gridCol w="2381250"/>
                  <a:gridCol w="2381250"/>
                </a:tblGrid>
                <a:tr h="1579880">
                  <a:tc>
                    <a:txBody>
                      <a:bodyPr/>
                      <a:lstStyle/>
                      <a:p>
                        <a:pPr algn="ctr">
                          <a:defRPr b="0">
                            <a:latin typeface="CMU Sans Serif Bold"/>
                            <a:ea typeface="CMU Sans Serif Bold"/>
                            <a:cs typeface="CMU Sans Serif Bold"/>
                            <a:sym typeface="CMU Sans Serif Bold"/>
                          </a:defRPr>
                        </a:pPr>
                      </a:p>
                    </a:txBody>
                    <a:tcPr marL="0" marR="0" marT="0" marB="0" anchor="ctr" anchorCtr="0" horzOverflow="overflow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>
                            <a:latin typeface="CMU Sans Serif Bold"/>
                            <a:ea typeface="CMU Sans Serif Bold"/>
                            <a:cs typeface="CMU Sans Serif Bold"/>
                            <a:sym typeface="CMU Sans Serif Bold"/>
                          </a:defRPr>
                        </a:pPr>
                      </a:p>
                    </a:txBody>
                    <a:tcPr marL="0" marR="0" marT="0" marB="0" anchor="ctr" anchorCtr="0" horzOverflow="overflow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>
                            <a:latin typeface="CMU Sans Serif Bold"/>
                            <a:ea typeface="CMU Sans Serif Bold"/>
                            <a:cs typeface="CMU Sans Serif Bold"/>
                            <a:sym typeface="CMU Sans Serif Bold"/>
                          </a:defRPr>
                        </a:pPr>
                      </a:p>
                    </a:txBody>
                    <a:tcPr marL="0" marR="0" marT="0" marB="0" anchor="ctr" anchorCtr="0" horzOverflow="overflow">
                      <a:solidFill>
                        <a:schemeClr val="accent5"/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...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...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2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...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...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...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...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</a:tbl>
            </a:graphicData>
          </a:graphic>
        </p:graphicFrame>
        <p:sp>
          <p:nvSpPr>
            <p:cNvPr id="168" name="Training Data"/>
            <p:cNvSpPr txBox="1"/>
            <p:nvPr/>
          </p:nvSpPr>
          <p:spPr>
            <a:xfrm>
              <a:off x="2264085" y="7435952"/>
              <a:ext cx="266638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Training Data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12192000" y="3111566"/>
            <a:ext cx="9550400" cy="8007453"/>
            <a:chOff x="25400" y="25400"/>
            <a:chExt cx="9550400" cy="8007452"/>
          </a:xfrm>
        </p:grpSpPr>
        <p:graphicFrame>
          <p:nvGraphicFramePr>
            <p:cNvPr id="170" name="Table"/>
            <p:cNvGraphicFramePr/>
            <p:nvPr/>
          </p:nvGraphicFramePr>
          <p:xfrm>
            <a:off x="25400" y="25400"/>
            <a:ext cx="9550400" cy="7924800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{C7B018BB-80A7-4F77-B60F-C8B233D01FF8}</a:tableStyleId>
                </a:tblPr>
                <a:tblGrid>
                  <a:gridCol w="2381250"/>
                </a:tblGrid>
                <a:tr h="1579880">
                  <a:tc>
                    <a:txBody>
                      <a:bodyPr/>
                      <a:lstStyle/>
                      <a:p>
                        <a:pPr algn="ctr">
                          <a:defRPr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defRPr>
                        </a:pPr>
                      </a:p>
                    </a:txBody>
                    <a:tcPr marL="0" marR="0" marT="0" marB="0" anchor="ctr" anchorCtr="0" horzOverflow="overflow">
                      <a:solidFill>
                        <a:schemeClr val="accent5">
                          <a:satOff val="-4329"/>
                          <a:lumOff val="13137"/>
                        </a:schemeClr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…</a:t>
                        </a:r>
                      </a:p>
                    </a:txBody>
                    <a:tcPr marL="0" marR="0" marT="0" marB="0" anchor="ctr" anchorCtr="0" horzOverflow="overflow">
                      <a:solidFill>
                        <a:schemeClr val="accent3">
                          <a:satOff val="-3088"/>
                          <a:lumOff val="12696"/>
                        </a:schemeClr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…</a:t>
                        </a:r>
                      </a:p>
                    </a:txBody>
                    <a:tcPr marL="0" marR="0" marT="0" marB="0" anchor="ctr" anchorCtr="0" horzOverflow="overflow">
                      <a:solidFill>
                        <a:schemeClr val="accent3">
                          <a:satOff val="-3088"/>
                          <a:lumOff val="12696"/>
                        </a:schemeClr>
                      </a:solidFill>
                    </a:tcPr>
                  </a:tc>
                </a:tr>
                <a:tr h="157988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3600">
                            <a:latin typeface="CMU Sans Serif Medium"/>
                            <a:ea typeface="CMU Sans Serif Medium"/>
                            <a:cs typeface="CMU Sans Serif Medium"/>
                            <a:sym typeface="CMU Sans Serif Medium"/>
                          </a:rPr>
                          <a:t>…</a:t>
                        </a:r>
                      </a:p>
                    </a:txBody>
                    <a:tcPr marL="0" marR="0" marT="0" marB="0" anchor="ctr" anchorCtr="0" horzOverflow="overflow">
                      <a:solidFill>
                        <a:schemeClr val="accent3">
                          <a:satOff val="-3088"/>
                          <a:lumOff val="12696"/>
                        </a:schemeClr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71" name="Predictions"/>
            <p:cNvSpPr txBox="1"/>
            <p:nvPr/>
          </p:nvSpPr>
          <p:spPr>
            <a:xfrm>
              <a:off x="152958" y="7448652"/>
              <a:ext cx="212613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Predictions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2" grpId="4"/>
      <p:bldP build="whole" bldLvl="1" animBg="1" rev="0" advAuto="0" spid="172" grpId="3"/>
      <p:bldP build="whole" bldLvl="1" animBg="1" rev="0" advAuto="0" spid="169" grpId="1"/>
      <p:bldP build="whole" bldLvl="1" animBg="1" rev="0" advAuto="0" spid="16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upervi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Supervised Learning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So far we’ve seen models which:…"/>
          <p:cNvSpPr txBox="1"/>
          <p:nvPr>
            <p:ph type="body" sz="quarter" idx="1"/>
          </p:nvPr>
        </p:nvSpPr>
        <p:spPr>
          <a:xfrm>
            <a:off x="16383651" y="3124266"/>
            <a:ext cx="7169151" cy="90592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So far we’ve seen models which:</a:t>
            </a:r>
          </a:p>
          <a:p>
            <a:pPr marL="0" indent="0">
              <a:buClrTx/>
              <a:buSzTx/>
              <a:buFontTx/>
              <a:buNone/>
            </a:pPr>
          </a:p>
          <a:p>
            <a:pPr/>
            <a:r>
              <a:t>Take an </a:t>
            </a:r>
            <a:r>
              <a:rPr i="1"/>
              <a:t>input</a:t>
            </a:r>
            <a:r>
              <a:t> </a:t>
            </a:r>
          </a:p>
          <a:p>
            <a:pPr/>
            <a:r>
              <a:t>Produce an </a:t>
            </a:r>
            <a:r>
              <a:rPr i="1"/>
              <a:t>output</a:t>
            </a:r>
            <a:r>
              <a:t> </a:t>
            </a:r>
          </a:p>
          <a:p>
            <a:pPr/>
            <a:r>
              <a:t>Optimised with a </a:t>
            </a:r>
            <a:r>
              <a:rPr i="1"/>
              <a:t>loss-function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2473606" y="3382805"/>
            <a:ext cx="11828345" cy="9100791"/>
            <a:chOff x="0" y="0"/>
            <a:chExt cx="11828343" cy="9100790"/>
          </a:xfrm>
        </p:grpSpPr>
        <p:grpSp>
          <p:nvGrpSpPr>
            <p:cNvPr id="214" name="Group"/>
            <p:cNvGrpSpPr/>
            <p:nvPr/>
          </p:nvGrpSpPr>
          <p:grpSpPr>
            <a:xfrm>
              <a:off x="-1" y="-1"/>
              <a:ext cx="11828345" cy="6950392"/>
              <a:chOff x="0" y="0"/>
              <a:chExt cx="11828343" cy="6950390"/>
            </a:xfrm>
          </p:grpSpPr>
          <p:grpSp>
            <p:nvGrpSpPr>
              <p:cNvPr id="179" name="Group"/>
              <p:cNvGrpSpPr/>
              <p:nvPr/>
            </p:nvGrpSpPr>
            <p:grpSpPr>
              <a:xfrm>
                <a:off x="-1" y="0"/>
                <a:ext cx="1465859" cy="584200"/>
                <a:chOff x="0" y="0"/>
                <a:chExt cx="1465857" cy="584200"/>
              </a:xfrm>
            </p:grpSpPr>
            <p:sp>
              <p:nvSpPr>
                <p:cNvPr id="177" name="Input"/>
                <p:cNvSpPr txBox="1"/>
                <p:nvPr/>
              </p:nvSpPr>
              <p:spPr>
                <a:xfrm>
                  <a:off x="0" y="0"/>
                  <a:ext cx="1013272" cy="584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 algn="ctr">
                    <a:defRPr>
                      <a:latin typeface="CMU Sans Serif Medium"/>
                      <a:ea typeface="CMU Sans Serif Medium"/>
                      <a:cs typeface="CMU Sans Serif Medium"/>
                      <a:sym typeface="CMU Sans Serif Medium"/>
                    </a:defRPr>
                  </a:lvl1pPr>
                </a:lstStyle>
                <a:p>
                  <a:pPr/>
                  <a:r>
                    <a:t>Input</a:t>
                  </a:r>
                </a:p>
              </p:txBody>
            </p:sp>
            <p:pic>
              <p:nvPicPr>
                <p:cNvPr id="178" name="CodeCogsEqn.pdf" descr="CodeCogsEqn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190431" y="174399"/>
                  <a:ext cx="275427" cy="2608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13" name="Group"/>
              <p:cNvGrpSpPr/>
              <p:nvPr/>
            </p:nvGrpSpPr>
            <p:grpSpPr>
              <a:xfrm>
                <a:off x="-1" y="819883"/>
                <a:ext cx="11828345" cy="6130508"/>
                <a:chOff x="0" y="0"/>
                <a:chExt cx="11828343" cy="6130506"/>
              </a:xfrm>
            </p:grpSpPr>
            <p:sp>
              <p:nvSpPr>
                <p:cNvPr id="180" name="Line"/>
                <p:cNvSpPr/>
                <p:nvPr/>
              </p:nvSpPr>
              <p:spPr>
                <a:xfrm flipV="1">
                  <a:off x="666750" y="-1"/>
                  <a:ext cx="1" cy="6130508"/>
                </a:xfrm>
                <a:prstGeom prst="line">
                  <a:avLst/>
                </a:prstGeom>
                <a:noFill/>
                <a:ln w="63500" cap="flat">
                  <a:solidFill>
                    <a:schemeClr val="accent2">
                      <a:lumOff val="14117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1" name="Circle"/>
                <p:cNvSpPr/>
                <p:nvPr/>
              </p:nvSpPr>
              <p:spPr>
                <a:xfrm>
                  <a:off x="0" y="332006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2" name="Circle"/>
                <p:cNvSpPr/>
                <p:nvPr/>
              </p:nvSpPr>
              <p:spPr>
                <a:xfrm>
                  <a:off x="0" y="2430253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3" name="Circle"/>
                <p:cNvSpPr/>
                <p:nvPr/>
              </p:nvSpPr>
              <p:spPr>
                <a:xfrm>
                  <a:off x="0" y="4528499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4" name="Circle"/>
                <p:cNvSpPr/>
                <p:nvPr/>
              </p:nvSpPr>
              <p:spPr>
                <a:xfrm>
                  <a:off x="2624027" y="332006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5" name="Circle"/>
                <p:cNvSpPr/>
                <p:nvPr/>
              </p:nvSpPr>
              <p:spPr>
                <a:xfrm>
                  <a:off x="2624027" y="2430253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6" name="Circle"/>
                <p:cNvSpPr/>
                <p:nvPr/>
              </p:nvSpPr>
              <p:spPr>
                <a:xfrm>
                  <a:off x="2624027" y="4528500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7" name="Circle"/>
                <p:cNvSpPr/>
                <p:nvPr/>
              </p:nvSpPr>
              <p:spPr>
                <a:xfrm>
                  <a:off x="5248054" y="332005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8" name="Circle"/>
                <p:cNvSpPr/>
                <p:nvPr/>
              </p:nvSpPr>
              <p:spPr>
                <a:xfrm>
                  <a:off x="5248054" y="2430253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89" name="Circle"/>
                <p:cNvSpPr/>
                <p:nvPr/>
              </p:nvSpPr>
              <p:spPr>
                <a:xfrm>
                  <a:off x="5248054" y="4528499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0" name="Circle"/>
                <p:cNvSpPr/>
                <p:nvPr/>
              </p:nvSpPr>
              <p:spPr>
                <a:xfrm>
                  <a:off x="7872080" y="2430253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1" name="Line"/>
                <p:cNvSpPr/>
                <p:nvPr/>
              </p:nvSpPr>
              <p:spPr>
                <a:xfrm>
                  <a:off x="1470442" y="998756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2" name="Line"/>
                <p:cNvSpPr/>
                <p:nvPr/>
              </p:nvSpPr>
              <p:spPr>
                <a:xfrm>
                  <a:off x="1463713" y="3097003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3" name="Line"/>
                <p:cNvSpPr/>
                <p:nvPr/>
              </p:nvSpPr>
              <p:spPr>
                <a:xfrm>
                  <a:off x="1470442" y="5195249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4" name="Line"/>
                <p:cNvSpPr/>
                <p:nvPr/>
              </p:nvSpPr>
              <p:spPr>
                <a:xfrm>
                  <a:off x="6718496" y="3128753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5" name="Line"/>
                <p:cNvSpPr/>
                <p:nvPr/>
              </p:nvSpPr>
              <p:spPr>
                <a:xfrm>
                  <a:off x="1492760" y="3109496"/>
                  <a:ext cx="894766" cy="20957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6" name="Line"/>
                <p:cNvSpPr/>
                <p:nvPr/>
              </p:nvSpPr>
              <p:spPr>
                <a:xfrm flipV="1">
                  <a:off x="1492893" y="979421"/>
                  <a:ext cx="894590" cy="211100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7" name="Line"/>
                <p:cNvSpPr/>
                <p:nvPr/>
              </p:nvSpPr>
              <p:spPr>
                <a:xfrm flipV="1">
                  <a:off x="1492893" y="3093104"/>
                  <a:ext cx="908242" cy="207969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8" name="Line"/>
                <p:cNvSpPr/>
                <p:nvPr/>
              </p:nvSpPr>
              <p:spPr>
                <a:xfrm>
                  <a:off x="1506499" y="979347"/>
                  <a:ext cx="894636" cy="213735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9" name="Line"/>
                <p:cNvSpPr/>
                <p:nvPr/>
              </p:nvSpPr>
              <p:spPr>
                <a:xfrm>
                  <a:off x="1505088" y="973537"/>
                  <a:ext cx="891001" cy="423758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0" name="Line"/>
                <p:cNvSpPr/>
                <p:nvPr/>
              </p:nvSpPr>
              <p:spPr>
                <a:xfrm flipV="1">
                  <a:off x="1499497" y="973671"/>
                  <a:ext cx="895033" cy="4213474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1" name="Line"/>
                <p:cNvSpPr/>
                <p:nvPr/>
              </p:nvSpPr>
              <p:spPr>
                <a:xfrm>
                  <a:off x="4108120" y="998756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2" name="Line"/>
                <p:cNvSpPr/>
                <p:nvPr/>
              </p:nvSpPr>
              <p:spPr>
                <a:xfrm>
                  <a:off x="4101392" y="3097003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3" name="Line"/>
                <p:cNvSpPr/>
                <p:nvPr/>
              </p:nvSpPr>
              <p:spPr>
                <a:xfrm>
                  <a:off x="4108120" y="5195249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4" name="Line"/>
                <p:cNvSpPr/>
                <p:nvPr/>
              </p:nvSpPr>
              <p:spPr>
                <a:xfrm>
                  <a:off x="4130438" y="3109496"/>
                  <a:ext cx="894766" cy="20957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5" name="Line"/>
                <p:cNvSpPr/>
                <p:nvPr/>
              </p:nvSpPr>
              <p:spPr>
                <a:xfrm flipV="1">
                  <a:off x="4130571" y="979422"/>
                  <a:ext cx="894590" cy="211100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6" name="Line"/>
                <p:cNvSpPr/>
                <p:nvPr/>
              </p:nvSpPr>
              <p:spPr>
                <a:xfrm flipV="1">
                  <a:off x="4130571" y="3093104"/>
                  <a:ext cx="908242" cy="207969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7" name="Line"/>
                <p:cNvSpPr/>
                <p:nvPr/>
              </p:nvSpPr>
              <p:spPr>
                <a:xfrm>
                  <a:off x="4144177" y="979347"/>
                  <a:ext cx="894637" cy="213735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8" name="Line"/>
                <p:cNvSpPr/>
                <p:nvPr/>
              </p:nvSpPr>
              <p:spPr>
                <a:xfrm>
                  <a:off x="4142766" y="973537"/>
                  <a:ext cx="891002" cy="423758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9" name="Line"/>
                <p:cNvSpPr/>
                <p:nvPr/>
              </p:nvSpPr>
              <p:spPr>
                <a:xfrm flipV="1">
                  <a:off x="4137176" y="973671"/>
                  <a:ext cx="895033" cy="4213474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212" name="Group"/>
                <p:cNvGrpSpPr/>
                <p:nvPr/>
              </p:nvGrpSpPr>
              <p:grpSpPr>
                <a:xfrm>
                  <a:off x="10065926" y="2773153"/>
                  <a:ext cx="1762418" cy="584201"/>
                  <a:chOff x="0" y="0"/>
                  <a:chExt cx="1762417" cy="584200"/>
                </a:xfrm>
              </p:grpSpPr>
              <p:sp>
                <p:nvSpPr>
                  <p:cNvPr id="210" name="Output"/>
                  <p:cNvSpPr txBox="1"/>
                  <p:nvPr/>
                </p:nvSpPr>
                <p:spPr>
                  <a:xfrm>
                    <a:off x="0" y="0"/>
                    <a:ext cx="1387649" cy="5842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>
                        <a:latin typeface="CMU Sans Serif Medium"/>
                        <a:ea typeface="CMU Sans Serif Medium"/>
                        <a:cs typeface="CMU Sans Serif Medium"/>
                        <a:sym typeface="CMU Sans Serif Medium"/>
                      </a:defRPr>
                    </a:lvl1pPr>
                  </a:lstStyle>
                  <a:p>
                    <a:pPr/>
                    <a:r>
                      <a:t>Output</a:t>
                    </a:r>
                  </a:p>
                </p:txBody>
              </p:sp>
              <p:pic>
                <p:nvPicPr>
                  <p:cNvPr id="211" name="CodeCogsEqn (5).pdf" descr="CodeCogsEqn (5)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0" t="0" r="0" b="0"/>
                  <a:stretch>
                    <a:fillRect/>
                  </a:stretch>
                </p:blipFill>
                <p:spPr>
                  <a:xfrm>
                    <a:off x="1489248" y="170036"/>
                    <a:ext cx="273170" cy="35842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215" name="Ornament 15"/>
            <p:cNvSpPr/>
            <p:nvPr/>
          </p:nvSpPr>
          <p:spPr>
            <a:xfrm>
              <a:off x="242604" y="7517611"/>
              <a:ext cx="5425229" cy="455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16" name="Encode"/>
            <p:cNvSpPr txBox="1"/>
            <p:nvPr/>
          </p:nvSpPr>
          <p:spPr>
            <a:xfrm>
              <a:off x="2361071" y="8516590"/>
              <a:ext cx="1405063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Encode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nsupervi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Unsupervised Learning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Generative models are different.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/>
            <a:r>
              <a:t>Generative models are different.</a:t>
            </a:r>
          </a:p>
          <a:p>
            <a:pPr/>
          </a:p>
          <a:p>
            <a:pPr/>
            <a:r>
              <a:t>Instead of taking a sample as </a:t>
            </a:r>
            <a:r>
              <a:rPr i="1"/>
              <a:t>input</a:t>
            </a:r>
            <a:r>
              <a:t>, they produce a sample as </a:t>
            </a:r>
            <a:r>
              <a:rPr i="1"/>
              <a:t>output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Unsupervi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Unsupervised Learning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Train model on photographs of cats…"/>
          <p:cNvSpPr txBox="1"/>
          <p:nvPr>
            <p:ph type="body" idx="1"/>
          </p:nvPr>
        </p:nvSpPr>
        <p:spPr>
          <a:xfrm>
            <a:off x="831198" y="3124266"/>
            <a:ext cx="22721604" cy="9059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Train model on photographs of cats</a:t>
            </a:r>
          </a:p>
          <a:p>
            <a:pPr lvl="1">
              <a:lnSpc>
                <a:spcPct val="200000"/>
              </a:lnSpc>
              <a:buChar char="‣"/>
            </a:pPr>
            <a:r>
              <a:t>Learn to produce new cat-like images</a:t>
            </a:r>
          </a:p>
          <a:p>
            <a:pPr>
              <a:lnSpc>
                <a:spcPct val="120000"/>
              </a:lnSpc>
            </a:pPr>
            <a:r>
              <a:t>Train it on known drug molecules</a:t>
            </a:r>
          </a:p>
          <a:p>
            <a:pPr lvl="1">
              <a:lnSpc>
                <a:spcPct val="200000"/>
              </a:lnSpc>
              <a:buChar char="‣"/>
            </a:pPr>
            <a:r>
              <a:t>Generate new ‘drug-like’ molecules to use as candidates in a virtual screen. </a:t>
            </a:r>
          </a:p>
          <a:p>
            <a:pPr>
              <a:lnSpc>
                <a:spcPct val="120000"/>
              </a:lnSpc>
            </a:pPr>
            <a:r>
              <a:t>A generative model is trained on samples which are drawn from a:</a:t>
            </a:r>
          </a:p>
          <a:p>
            <a:pPr marL="0" indent="0" algn="ctr">
              <a:lnSpc>
                <a:spcPct val="150000"/>
              </a:lnSpc>
              <a:buClrTx/>
              <a:buSzTx/>
              <a:buFontTx/>
              <a:buNone/>
              <a:defRPr>
                <a:solidFill>
                  <a:schemeClr val="accent5"/>
                </a:solidFill>
              </a:defRPr>
            </a:pP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probability distribution</a:t>
            </a:r>
          </a:p>
          <a:p>
            <a:pPr>
              <a:lnSpc>
                <a:spcPct val="150000"/>
              </a:lnSpc>
            </a:pPr>
            <a:r>
              <a:t>Its job is to produce new samples from that same probability distribution.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uto-En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Auto-Encoder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1" name="Group"/>
          <p:cNvGrpSpPr/>
          <p:nvPr/>
        </p:nvGrpSpPr>
        <p:grpSpPr>
          <a:xfrm>
            <a:off x="3686706" y="3403692"/>
            <a:ext cx="17504847" cy="9096654"/>
            <a:chOff x="0" y="0"/>
            <a:chExt cx="17504846" cy="9096652"/>
          </a:xfrm>
        </p:grpSpPr>
        <p:sp>
          <p:nvSpPr>
            <p:cNvPr id="229" name="Line"/>
            <p:cNvSpPr/>
            <p:nvPr/>
          </p:nvSpPr>
          <p:spPr>
            <a:xfrm flipV="1">
              <a:off x="8505294" y="1376618"/>
              <a:ext cx="1" cy="3724504"/>
            </a:xfrm>
            <a:prstGeom prst="line">
              <a:avLst/>
            </a:prstGeom>
            <a:noFill/>
            <a:ln w="63500" cap="flat">
              <a:solidFill>
                <a:schemeClr val="accent2">
                  <a:lumOff val="14117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30" name="Line"/>
            <p:cNvSpPr/>
            <p:nvPr/>
          </p:nvSpPr>
          <p:spPr>
            <a:xfrm flipV="1">
              <a:off x="16374994" y="839773"/>
              <a:ext cx="1" cy="6130508"/>
            </a:xfrm>
            <a:prstGeom prst="line">
              <a:avLst/>
            </a:prstGeom>
            <a:noFill/>
            <a:ln w="63500" cap="flat">
              <a:solidFill>
                <a:schemeClr val="accent2">
                  <a:lumOff val="14117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31" name="Line"/>
            <p:cNvSpPr/>
            <p:nvPr/>
          </p:nvSpPr>
          <p:spPr>
            <a:xfrm flipV="1">
              <a:off x="639985" y="839773"/>
              <a:ext cx="1" cy="6130508"/>
            </a:xfrm>
            <a:prstGeom prst="line">
              <a:avLst/>
            </a:prstGeom>
            <a:noFill/>
            <a:ln w="63500" cap="flat">
              <a:solidFill>
                <a:schemeClr val="accent2">
                  <a:lumOff val="14117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310" name="Group"/>
            <p:cNvGrpSpPr/>
            <p:nvPr/>
          </p:nvGrpSpPr>
          <p:grpSpPr>
            <a:xfrm>
              <a:off x="0" y="1165958"/>
              <a:ext cx="17010589" cy="5508190"/>
              <a:chOff x="0" y="0"/>
              <a:chExt cx="17010588" cy="5508188"/>
            </a:xfrm>
          </p:grpSpPr>
          <p:grpSp>
            <p:nvGrpSpPr>
              <p:cNvPr id="234" name="Group"/>
              <p:cNvGrpSpPr/>
              <p:nvPr/>
            </p:nvGrpSpPr>
            <p:grpSpPr>
              <a:xfrm>
                <a:off x="7872080" y="1067918"/>
                <a:ext cx="1270001" cy="3430766"/>
                <a:chOff x="0" y="0"/>
                <a:chExt cx="1270000" cy="3430765"/>
              </a:xfrm>
            </p:grpSpPr>
            <p:sp>
              <p:nvSpPr>
                <p:cNvPr id="232" name="Circle"/>
                <p:cNvSpPr/>
                <p:nvPr/>
              </p:nvSpPr>
              <p:spPr>
                <a:xfrm>
                  <a:off x="0" y="2160765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3" name="Circle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81" name="Group"/>
              <p:cNvGrpSpPr/>
              <p:nvPr/>
            </p:nvGrpSpPr>
            <p:grpSpPr>
              <a:xfrm>
                <a:off x="0" y="0"/>
                <a:ext cx="10290665" cy="5466495"/>
                <a:chOff x="0" y="0"/>
                <a:chExt cx="10290664" cy="5466494"/>
              </a:xfrm>
            </p:grpSpPr>
            <p:sp>
              <p:nvSpPr>
                <p:cNvPr id="235" name="Circle"/>
                <p:cNvSpPr/>
                <p:nvPr/>
              </p:nvSpPr>
              <p:spPr>
                <a:xfrm>
                  <a:off x="0" y="0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6" name="Circle"/>
                <p:cNvSpPr/>
                <p:nvPr/>
              </p:nvSpPr>
              <p:spPr>
                <a:xfrm>
                  <a:off x="0" y="2098247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7" name="Circle"/>
                <p:cNvSpPr/>
                <p:nvPr/>
              </p:nvSpPr>
              <p:spPr>
                <a:xfrm>
                  <a:off x="0" y="4196493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8" name="Circle"/>
                <p:cNvSpPr/>
                <p:nvPr/>
              </p:nvSpPr>
              <p:spPr>
                <a:xfrm>
                  <a:off x="2624027" y="0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9" name="Circle"/>
                <p:cNvSpPr/>
                <p:nvPr/>
              </p:nvSpPr>
              <p:spPr>
                <a:xfrm>
                  <a:off x="2624027" y="2098247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0" name="Circle"/>
                <p:cNvSpPr/>
                <p:nvPr/>
              </p:nvSpPr>
              <p:spPr>
                <a:xfrm>
                  <a:off x="2624027" y="4196494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1" name="Circle"/>
                <p:cNvSpPr/>
                <p:nvPr/>
              </p:nvSpPr>
              <p:spPr>
                <a:xfrm>
                  <a:off x="5248054" y="0"/>
                  <a:ext cx="1270001" cy="1270000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2" name="Circle"/>
                <p:cNvSpPr/>
                <p:nvPr/>
              </p:nvSpPr>
              <p:spPr>
                <a:xfrm>
                  <a:off x="5248054" y="2098246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3" name="Circle"/>
                <p:cNvSpPr/>
                <p:nvPr/>
              </p:nvSpPr>
              <p:spPr>
                <a:xfrm>
                  <a:off x="5248054" y="4196493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4" name="Line"/>
                <p:cNvSpPr/>
                <p:nvPr/>
              </p:nvSpPr>
              <p:spPr>
                <a:xfrm>
                  <a:off x="1470442" y="666750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5" name="Line"/>
                <p:cNvSpPr/>
                <p:nvPr/>
              </p:nvSpPr>
              <p:spPr>
                <a:xfrm>
                  <a:off x="1463713" y="2764997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6" name="Line"/>
                <p:cNvSpPr/>
                <p:nvPr/>
              </p:nvSpPr>
              <p:spPr>
                <a:xfrm>
                  <a:off x="1470442" y="4863243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7" name="Line"/>
                <p:cNvSpPr/>
                <p:nvPr/>
              </p:nvSpPr>
              <p:spPr>
                <a:xfrm>
                  <a:off x="1492759" y="2777490"/>
                  <a:ext cx="894767" cy="209574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8" name="Line"/>
                <p:cNvSpPr/>
                <p:nvPr/>
              </p:nvSpPr>
              <p:spPr>
                <a:xfrm flipV="1">
                  <a:off x="1492892" y="647415"/>
                  <a:ext cx="894591" cy="211100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49" name="Line"/>
                <p:cNvSpPr/>
                <p:nvPr/>
              </p:nvSpPr>
              <p:spPr>
                <a:xfrm flipV="1">
                  <a:off x="1492892" y="2761098"/>
                  <a:ext cx="908243" cy="2079695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0" name="Line"/>
                <p:cNvSpPr/>
                <p:nvPr/>
              </p:nvSpPr>
              <p:spPr>
                <a:xfrm>
                  <a:off x="1506498" y="647341"/>
                  <a:ext cx="894637" cy="213735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1" name="Line"/>
                <p:cNvSpPr/>
                <p:nvPr/>
              </p:nvSpPr>
              <p:spPr>
                <a:xfrm>
                  <a:off x="1505088" y="641531"/>
                  <a:ext cx="891001" cy="423758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2" name="Line"/>
                <p:cNvSpPr/>
                <p:nvPr/>
              </p:nvSpPr>
              <p:spPr>
                <a:xfrm flipV="1">
                  <a:off x="1499497" y="641665"/>
                  <a:ext cx="895033" cy="4213473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3" name="Line"/>
                <p:cNvSpPr/>
                <p:nvPr/>
              </p:nvSpPr>
              <p:spPr>
                <a:xfrm>
                  <a:off x="4108120" y="666750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4" name="Line"/>
                <p:cNvSpPr/>
                <p:nvPr/>
              </p:nvSpPr>
              <p:spPr>
                <a:xfrm>
                  <a:off x="4101391" y="2764997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5" name="Line"/>
                <p:cNvSpPr/>
                <p:nvPr/>
              </p:nvSpPr>
              <p:spPr>
                <a:xfrm>
                  <a:off x="4108120" y="4863243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6" name="Line"/>
                <p:cNvSpPr/>
                <p:nvPr/>
              </p:nvSpPr>
              <p:spPr>
                <a:xfrm>
                  <a:off x="4130438" y="2777490"/>
                  <a:ext cx="894766" cy="209574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7" name="Line"/>
                <p:cNvSpPr/>
                <p:nvPr/>
              </p:nvSpPr>
              <p:spPr>
                <a:xfrm flipV="1">
                  <a:off x="4130570" y="647416"/>
                  <a:ext cx="894591" cy="211100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8" name="Line"/>
                <p:cNvSpPr/>
                <p:nvPr/>
              </p:nvSpPr>
              <p:spPr>
                <a:xfrm flipV="1">
                  <a:off x="4130571" y="2761098"/>
                  <a:ext cx="908242" cy="2079695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9" name="Line"/>
                <p:cNvSpPr/>
                <p:nvPr/>
              </p:nvSpPr>
              <p:spPr>
                <a:xfrm>
                  <a:off x="4144177" y="647341"/>
                  <a:ext cx="894636" cy="213735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0" name="Line"/>
                <p:cNvSpPr/>
                <p:nvPr/>
              </p:nvSpPr>
              <p:spPr>
                <a:xfrm>
                  <a:off x="4142766" y="641531"/>
                  <a:ext cx="891001" cy="423758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1" name="Line"/>
                <p:cNvSpPr/>
                <p:nvPr/>
              </p:nvSpPr>
              <p:spPr>
                <a:xfrm flipV="1">
                  <a:off x="4137175" y="641665"/>
                  <a:ext cx="895034" cy="4213474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280" name="Group"/>
                <p:cNvGrpSpPr/>
                <p:nvPr/>
              </p:nvGrpSpPr>
              <p:grpSpPr>
                <a:xfrm>
                  <a:off x="6717815" y="662770"/>
                  <a:ext cx="3572850" cy="4258824"/>
                  <a:chOff x="0" y="0"/>
                  <a:chExt cx="3572849" cy="4258823"/>
                </a:xfrm>
              </p:grpSpPr>
              <p:grpSp>
                <p:nvGrpSpPr>
                  <p:cNvPr id="270" name="Group"/>
                  <p:cNvGrpSpPr/>
                  <p:nvPr/>
                </p:nvGrpSpPr>
                <p:grpSpPr>
                  <a:xfrm>
                    <a:off x="0" y="-1"/>
                    <a:ext cx="982050" cy="4258825"/>
                    <a:chOff x="0" y="0"/>
                    <a:chExt cx="982049" cy="4258823"/>
                  </a:xfrm>
                </p:grpSpPr>
                <p:sp>
                  <p:nvSpPr>
                    <p:cNvPr id="262" name="Line"/>
                    <p:cNvSpPr/>
                    <p:nvPr/>
                  </p:nvSpPr>
                  <p:spPr>
                    <a:xfrm flipV="1">
                      <a:off x="0" y="1177918"/>
                      <a:ext cx="971561" cy="971562"/>
                    </a:xfrm>
                    <a:prstGeom prst="line">
                      <a:avLst/>
                    </a:prstGeom>
                    <a:noFill/>
                    <a:ln w="63500" cap="flat">
                      <a:solidFill>
                        <a:schemeClr val="accent3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grpSp>
                  <p:nvGrpSpPr>
                    <p:cNvPr id="269" name="Group"/>
                    <p:cNvGrpSpPr/>
                    <p:nvPr/>
                  </p:nvGrpSpPr>
                  <p:grpSpPr>
                    <a:xfrm>
                      <a:off x="0" y="-1"/>
                      <a:ext cx="982050" cy="4258825"/>
                      <a:chOff x="0" y="0"/>
                      <a:chExt cx="982049" cy="4258823"/>
                    </a:xfrm>
                  </p:grpSpPr>
                  <p:sp>
                    <p:nvSpPr>
                      <p:cNvPr id="263" name="Line"/>
                      <p:cNvSpPr/>
                      <p:nvPr/>
                    </p:nvSpPr>
                    <p:spPr>
                      <a:xfrm>
                        <a:off x="21496" y="-1"/>
                        <a:ext cx="960554" cy="1169921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grpSp>
                    <p:nvGrpSpPr>
                      <p:cNvPr id="268" name="Group"/>
                      <p:cNvGrpSpPr/>
                      <p:nvPr/>
                    </p:nvGrpSpPr>
                    <p:grpSpPr>
                      <a:xfrm>
                        <a:off x="0" y="0"/>
                        <a:ext cx="980882" cy="4258824"/>
                        <a:chOff x="0" y="0"/>
                        <a:chExt cx="980881" cy="4258823"/>
                      </a:xfrm>
                    </p:grpSpPr>
                    <p:sp>
                      <p:nvSpPr>
                        <p:cNvPr id="264" name="Line"/>
                        <p:cNvSpPr/>
                        <p:nvPr/>
                      </p:nvSpPr>
                      <p:spPr>
                        <a:xfrm flipV="1">
                          <a:off x="0" y="3159236"/>
                          <a:ext cx="953143" cy="107517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265" name="Line"/>
                        <p:cNvSpPr/>
                        <p:nvPr/>
                      </p:nvSpPr>
                      <p:spPr>
                        <a:xfrm>
                          <a:off x="680" y="2133975"/>
                          <a:ext cx="953143" cy="1008779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266" name="Line"/>
                        <p:cNvSpPr/>
                        <p:nvPr/>
                      </p:nvSpPr>
                      <p:spPr>
                        <a:xfrm flipV="1">
                          <a:off x="-1" y="1136531"/>
                          <a:ext cx="980883" cy="3122293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267" name="Line"/>
                        <p:cNvSpPr/>
                        <p:nvPr/>
                      </p:nvSpPr>
                      <p:spPr>
                        <a:xfrm>
                          <a:off x="14626" y="-1"/>
                          <a:ext cx="934717" cy="317082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</p:grpSp>
              </p:grpSp>
              <p:grpSp>
                <p:nvGrpSpPr>
                  <p:cNvPr id="279" name="Group"/>
                  <p:cNvGrpSpPr/>
                  <p:nvPr/>
                </p:nvGrpSpPr>
                <p:grpSpPr>
                  <a:xfrm flipH="1">
                    <a:off x="2590799" y="-1"/>
                    <a:ext cx="982051" cy="4258825"/>
                    <a:chOff x="0" y="0"/>
                    <a:chExt cx="982049" cy="4258823"/>
                  </a:xfrm>
                </p:grpSpPr>
                <p:sp>
                  <p:nvSpPr>
                    <p:cNvPr id="271" name="Line"/>
                    <p:cNvSpPr/>
                    <p:nvPr/>
                  </p:nvSpPr>
                  <p:spPr>
                    <a:xfrm flipV="1">
                      <a:off x="0" y="1177918"/>
                      <a:ext cx="971561" cy="971562"/>
                    </a:xfrm>
                    <a:prstGeom prst="line">
                      <a:avLst/>
                    </a:prstGeom>
                    <a:noFill/>
                    <a:ln w="63500" cap="flat">
                      <a:solidFill>
                        <a:schemeClr val="accent3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grpSp>
                  <p:nvGrpSpPr>
                    <p:cNvPr id="278" name="Group"/>
                    <p:cNvGrpSpPr/>
                    <p:nvPr/>
                  </p:nvGrpSpPr>
                  <p:grpSpPr>
                    <a:xfrm>
                      <a:off x="0" y="-1"/>
                      <a:ext cx="982050" cy="4258825"/>
                      <a:chOff x="0" y="0"/>
                      <a:chExt cx="982049" cy="4258823"/>
                    </a:xfrm>
                  </p:grpSpPr>
                  <p:sp>
                    <p:nvSpPr>
                      <p:cNvPr id="272" name="Line"/>
                      <p:cNvSpPr/>
                      <p:nvPr/>
                    </p:nvSpPr>
                    <p:spPr>
                      <a:xfrm>
                        <a:off x="21496" y="-1"/>
                        <a:ext cx="960554" cy="1169921"/>
                      </a:xfrm>
                      <a:prstGeom prst="line">
                        <a:avLst/>
                      </a:prstGeom>
                      <a:noFill/>
                      <a:ln w="63500" cap="flat">
                        <a:solidFill>
                          <a:schemeClr val="accent3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grpSp>
                    <p:nvGrpSpPr>
                      <p:cNvPr id="277" name="Group"/>
                      <p:cNvGrpSpPr/>
                      <p:nvPr/>
                    </p:nvGrpSpPr>
                    <p:grpSpPr>
                      <a:xfrm>
                        <a:off x="0" y="0"/>
                        <a:ext cx="980882" cy="4258824"/>
                        <a:chOff x="0" y="0"/>
                        <a:chExt cx="980881" cy="4258823"/>
                      </a:xfrm>
                    </p:grpSpPr>
                    <p:sp>
                      <p:nvSpPr>
                        <p:cNvPr id="273" name="Line"/>
                        <p:cNvSpPr/>
                        <p:nvPr/>
                      </p:nvSpPr>
                      <p:spPr>
                        <a:xfrm flipV="1">
                          <a:off x="0" y="3159236"/>
                          <a:ext cx="953143" cy="107517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274" name="Line"/>
                        <p:cNvSpPr/>
                        <p:nvPr/>
                      </p:nvSpPr>
                      <p:spPr>
                        <a:xfrm>
                          <a:off x="680" y="2133975"/>
                          <a:ext cx="953143" cy="1008779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275" name="Line"/>
                        <p:cNvSpPr/>
                        <p:nvPr/>
                      </p:nvSpPr>
                      <p:spPr>
                        <a:xfrm flipV="1">
                          <a:off x="-1" y="1136531"/>
                          <a:ext cx="980883" cy="3122293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  <p:sp>
                      <p:nvSpPr>
                        <p:cNvPr id="276" name="Line"/>
                        <p:cNvSpPr/>
                        <p:nvPr/>
                      </p:nvSpPr>
                      <p:spPr>
                        <a:xfrm>
                          <a:off x="14626" y="-1"/>
                          <a:ext cx="934717" cy="3170820"/>
                        </a:xfrm>
                        <a:prstGeom prst="line">
                          <a:avLst/>
                        </a:prstGeom>
                        <a:noFill/>
                        <a:ln w="63500" cap="flat">
                          <a:solidFill>
                            <a:schemeClr val="accent3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0" tIns="0" rIns="0" bIns="0" numCol="1" anchor="t">
                          <a:noAutofit/>
                        </a:bodyPr>
                        <a:lstStyle/>
                        <a:p>
                          <a:p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09" name="Group"/>
              <p:cNvGrpSpPr/>
              <p:nvPr/>
            </p:nvGrpSpPr>
            <p:grpSpPr>
              <a:xfrm flipH="1">
                <a:off x="10492533" y="41694"/>
                <a:ext cx="6518056" cy="5466495"/>
                <a:chOff x="0" y="0"/>
                <a:chExt cx="6518054" cy="5466493"/>
              </a:xfrm>
            </p:grpSpPr>
            <p:sp>
              <p:nvSpPr>
                <p:cNvPr id="282" name="Circle"/>
                <p:cNvSpPr/>
                <p:nvPr/>
              </p:nvSpPr>
              <p:spPr>
                <a:xfrm>
                  <a:off x="0" y="0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3" name="Circle"/>
                <p:cNvSpPr/>
                <p:nvPr/>
              </p:nvSpPr>
              <p:spPr>
                <a:xfrm>
                  <a:off x="0" y="2098247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4" name="Circle"/>
                <p:cNvSpPr/>
                <p:nvPr/>
              </p:nvSpPr>
              <p:spPr>
                <a:xfrm>
                  <a:off x="0" y="4196493"/>
                  <a:ext cx="1270000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5" name="Circle"/>
                <p:cNvSpPr/>
                <p:nvPr/>
              </p:nvSpPr>
              <p:spPr>
                <a:xfrm>
                  <a:off x="2624027" y="0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6" name="Circle"/>
                <p:cNvSpPr/>
                <p:nvPr/>
              </p:nvSpPr>
              <p:spPr>
                <a:xfrm>
                  <a:off x="2624027" y="2098247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7" name="Circle"/>
                <p:cNvSpPr/>
                <p:nvPr/>
              </p:nvSpPr>
              <p:spPr>
                <a:xfrm>
                  <a:off x="2624027" y="4196493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8" name="Circle"/>
                <p:cNvSpPr/>
                <p:nvPr/>
              </p:nvSpPr>
              <p:spPr>
                <a:xfrm>
                  <a:off x="5248054" y="0"/>
                  <a:ext cx="1270001" cy="1270000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89" name="Circle"/>
                <p:cNvSpPr/>
                <p:nvPr/>
              </p:nvSpPr>
              <p:spPr>
                <a:xfrm>
                  <a:off x="5248054" y="2098246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0" name="Circle"/>
                <p:cNvSpPr/>
                <p:nvPr/>
              </p:nvSpPr>
              <p:spPr>
                <a:xfrm>
                  <a:off x="5248054" y="4196493"/>
                  <a:ext cx="1270001" cy="1270001"/>
                </a:xfrm>
                <a:prstGeom prst="ellipse">
                  <a:avLst/>
                </a:prstGeom>
                <a:solidFill>
                  <a:schemeClr val="accent4">
                    <a:lumOff val="17549"/>
                  </a:schemeClr>
                </a:solidFill>
                <a:ln w="63500" cap="flat">
                  <a:solidFill>
                    <a:schemeClr val="accent4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1" name="Line"/>
                <p:cNvSpPr/>
                <p:nvPr/>
              </p:nvSpPr>
              <p:spPr>
                <a:xfrm>
                  <a:off x="1470442" y="666750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2" name="Line"/>
                <p:cNvSpPr/>
                <p:nvPr/>
              </p:nvSpPr>
              <p:spPr>
                <a:xfrm>
                  <a:off x="1463713" y="2764996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3" name="Line"/>
                <p:cNvSpPr/>
                <p:nvPr/>
              </p:nvSpPr>
              <p:spPr>
                <a:xfrm>
                  <a:off x="1470442" y="4863243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4" name="Line"/>
                <p:cNvSpPr/>
                <p:nvPr/>
              </p:nvSpPr>
              <p:spPr>
                <a:xfrm>
                  <a:off x="1492760" y="2777490"/>
                  <a:ext cx="894766" cy="20957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5" name="Line"/>
                <p:cNvSpPr/>
                <p:nvPr/>
              </p:nvSpPr>
              <p:spPr>
                <a:xfrm flipV="1">
                  <a:off x="1492892" y="647415"/>
                  <a:ext cx="894591" cy="211100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6" name="Line"/>
                <p:cNvSpPr/>
                <p:nvPr/>
              </p:nvSpPr>
              <p:spPr>
                <a:xfrm flipV="1">
                  <a:off x="1492893" y="2761097"/>
                  <a:ext cx="908242" cy="207969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7" name="Line"/>
                <p:cNvSpPr/>
                <p:nvPr/>
              </p:nvSpPr>
              <p:spPr>
                <a:xfrm>
                  <a:off x="1506498" y="647341"/>
                  <a:ext cx="894636" cy="213735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8" name="Line"/>
                <p:cNvSpPr/>
                <p:nvPr/>
              </p:nvSpPr>
              <p:spPr>
                <a:xfrm>
                  <a:off x="1505088" y="641531"/>
                  <a:ext cx="891001" cy="423758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99" name="Line"/>
                <p:cNvSpPr/>
                <p:nvPr/>
              </p:nvSpPr>
              <p:spPr>
                <a:xfrm flipV="1">
                  <a:off x="1499497" y="641665"/>
                  <a:ext cx="895033" cy="4213473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0" name="Line"/>
                <p:cNvSpPr/>
                <p:nvPr/>
              </p:nvSpPr>
              <p:spPr>
                <a:xfrm>
                  <a:off x="4108119" y="666750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1" name="Line"/>
                <p:cNvSpPr/>
                <p:nvPr/>
              </p:nvSpPr>
              <p:spPr>
                <a:xfrm>
                  <a:off x="4101391" y="2764996"/>
                  <a:ext cx="953143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2" name="Line"/>
                <p:cNvSpPr/>
                <p:nvPr/>
              </p:nvSpPr>
              <p:spPr>
                <a:xfrm>
                  <a:off x="4108119" y="4863243"/>
                  <a:ext cx="953144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3" name="Line"/>
                <p:cNvSpPr/>
                <p:nvPr/>
              </p:nvSpPr>
              <p:spPr>
                <a:xfrm>
                  <a:off x="4130437" y="2777490"/>
                  <a:ext cx="894766" cy="209574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4" name="Line"/>
                <p:cNvSpPr/>
                <p:nvPr/>
              </p:nvSpPr>
              <p:spPr>
                <a:xfrm flipV="1">
                  <a:off x="4130570" y="647416"/>
                  <a:ext cx="894590" cy="211100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5" name="Line"/>
                <p:cNvSpPr/>
                <p:nvPr/>
              </p:nvSpPr>
              <p:spPr>
                <a:xfrm flipV="1">
                  <a:off x="4130571" y="2761097"/>
                  <a:ext cx="908242" cy="207969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6" name="Line"/>
                <p:cNvSpPr/>
                <p:nvPr/>
              </p:nvSpPr>
              <p:spPr>
                <a:xfrm>
                  <a:off x="4144177" y="647341"/>
                  <a:ext cx="894637" cy="2137357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7" name="Line"/>
                <p:cNvSpPr/>
                <p:nvPr/>
              </p:nvSpPr>
              <p:spPr>
                <a:xfrm>
                  <a:off x="4142766" y="641531"/>
                  <a:ext cx="891001" cy="4237588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08" name="Line"/>
                <p:cNvSpPr/>
                <p:nvPr/>
              </p:nvSpPr>
              <p:spPr>
                <a:xfrm flipV="1">
                  <a:off x="4137176" y="641665"/>
                  <a:ext cx="895033" cy="4213474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311" name="Ornament 15"/>
            <p:cNvSpPr/>
            <p:nvPr/>
          </p:nvSpPr>
          <p:spPr>
            <a:xfrm>
              <a:off x="466611" y="7513474"/>
              <a:ext cx="5425229" cy="455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2" name="Ornament 15"/>
            <p:cNvSpPr/>
            <p:nvPr/>
          </p:nvSpPr>
          <p:spPr>
            <a:xfrm>
              <a:off x="10975166" y="7513474"/>
              <a:ext cx="5425229" cy="455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3" name="Encode"/>
            <p:cNvSpPr txBox="1"/>
            <p:nvPr/>
          </p:nvSpPr>
          <p:spPr>
            <a:xfrm>
              <a:off x="2585079" y="8512452"/>
              <a:ext cx="140506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Encode</a:t>
              </a:r>
            </a:p>
          </p:txBody>
        </p:sp>
        <p:sp>
          <p:nvSpPr>
            <p:cNvPr id="314" name="Decode"/>
            <p:cNvSpPr txBox="1"/>
            <p:nvPr/>
          </p:nvSpPr>
          <p:spPr>
            <a:xfrm>
              <a:off x="13093634" y="8512452"/>
              <a:ext cx="1428949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Decode</a:t>
              </a:r>
            </a:p>
          </p:txBody>
        </p:sp>
        <p:grpSp>
          <p:nvGrpSpPr>
            <p:cNvPr id="317" name="Group"/>
            <p:cNvGrpSpPr/>
            <p:nvPr/>
          </p:nvGrpSpPr>
          <p:grpSpPr>
            <a:xfrm>
              <a:off x="139699" y="0"/>
              <a:ext cx="1465859" cy="584200"/>
              <a:chOff x="0" y="0"/>
              <a:chExt cx="1465857" cy="584200"/>
            </a:xfrm>
          </p:grpSpPr>
          <p:sp>
            <p:nvSpPr>
              <p:cNvPr id="315" name="Input"/>
              <p:cNvSpPr txBox="1"/>
              <p:nvPr/>
            </p:nvSpPr>
            <p:spPr>
              <a:xfrm>
                <a:off x="0" y="0"/>
                <a:ext cx="101327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Input</a:t>
                </a:r>
              </a:p>
            </p:txBody>
          </p:sp>
          <p:pic>
            <p:nvPicPr>
              <p:cNvPr id="316" name="CodeCogsEqn.pdf" descr="CodeCogsEqn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90431" y="174399"/>
                <a:ext cx="275427" cy="260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0" name="Group"/>
            <p:cNvGrpSpPr/>
            <p:nvPr/>
          </p:nvGrpSpPr>
          <p:grpSpPr>
            <a:xfrm>
              <a:off x="15687521" y="0"/>
              <a:ext cx="1817327" cy="584200"/>
              <a:chOff x="0" y="0"/>
              <a:chExt cx="1817325" cy="584200"/>
            </a:xfrm>
          </p:grpSpPr>
          <p:sp>
            <p:nvSpPr>
              <p:cNvPr id="318" name="Output"/>
              <p:cNvSpPr txBox="1"/>
              <p:nvPr/>
            </p:nvSpPr>
            <p:spPr>
              <a:xfrm>
                <a:off x="0" y="0"/>
                <a:ext cx="1387649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>
                    <a:latin typeface="CMU Sans Serif Medium"/>
                    <a:ea typeface="CMU Sans Serif Medium"/>
                    <a:cs typeface="CMU Sans Serif Medium"/>
                    <a:sym typeface="CMU Sans Serif Medium"/>
                  </a:defRPr>
                </a:lvl1pPr>
              </a:lstStyle>
              <a:p>
                <a:pPr/>
                <a:r>
                  <a:t>Output</a:t>
                </a:r>
              </a:p>
            </p:txBody>
          </p:sp>
          <p:pic>
            <p:nvPicPr>
              <p:cNvPr id="319" name="CodeCogsEqn (1).pdf" descr="CodeCogsEqn (1)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541899" y="92982"/>
                <a:ext cx="275427" cy="3549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4" name="Group"/>
          <p:cNvGrpSpPr/>
          <p:nvPr/>
        </p:nvGrpSpPr>
        <p:grpSpPr>
          <a:xfrm>
            <a:off x="11952086" y="4018109"/>
            <a:ext cx="1737897" cy="1270001"/>
            <a:chOff x="1258068" y="0"/>
            <a:chExt cx="1737896" cy="1270000"/>
          </a:xfrm>
        </p:grpSpPr>
        <p:sp>
          <p:nvSpPr>
            <p:cNvPr id="322" name="Latent Space"/>
            <p:cNvSpPr/>
            <p:nvPr/>
          </p:nvSpPr>
          <p:spPr>
            <a:xfrm>
              <a:off x="125806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Latent Space</a:t>
              </a:r>
            </a:p>
          </p:txBody>
        </p:sp>
        <p:pic>
          <p:nvPicPr>
            <p:cNvPr id="323" name="CodeCogsEqn (2).pdf" descr="CodeCogsEqn (2)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47884" y="155349"/>
              <a:ext cx="248082" cy="26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0000FF"/>
      </a:hlink>
      <a:folHlink>
        <a:srgbClr val="FF00FF"/>
      </a:folHlink>
    </a:clrScheme>
    <a:fontScheme name="Paperbac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aperb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01600" dist="508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0000FF"/>
      </a:hlink>
      <a:folHlink>
        <a:srgbClr val="FF00FF"/>
      </a:folHlink>
    </a:clrScheme>
    <a:fontScheme name="Paperbac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aperb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01600" dist="508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